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62"/>
  </p:notesMasterIdLst>
  <p:handoutMasterIdLst>
    <p:handoutMasterId r:id="rId63"/>
  </p:handoutMasterIdLst>
  <p:sldIdLst>
    <p:sldId id="542" r:id="rId2"/>
    <p:sldId id="550" r:id="rId3"/>
    <p:sldId id="541" r:id="rId4"/>
    <p:sldId id="509" r:id="rId5"/>
    <p:sldId id="407" r:id="rId6"/>
    <p:sldId id="500" r:id="rId7"/>
    <p:sldId id="417" r:id="rId8"/>
    <p:sldId id="285" r:id="rId9"/>
    <p:sldId id="412" r:id="rId10"/>
    <p:sldId id="387" r:id="rId11"/>
    <p:sldId id="552" r:id="rId12"/>
    <p:sldId id="553" r:id="rId13"/>
    <p:sldId id="545" r:id="rId14"/>
    <p:sldId id="451" r:id="rId15"/>
    <p:sldId id="418" r:id="rId16"/>
    <p:sldId id="465" r:id="rId17"/>
    <p:sldId id="444" r:id="rId18"/>
    <p:sldId id="503" r:id="rId19"/>
    <p:sldId id="288" r:id="rId20"/>
    <p:sldId id="470" r:id="rId21"/>
    <p:sldId id="467" r:id="rId22"/>
    <p:sldId id="256" r:id="rId23"/>
    <p:sldId id="554" r:id="rId24"/>
    <p:sldId id="507" r:id="rId25"/>
    <p:sldId id="547" r:id="rId26"/>
    <p:sldId id="427" r:id="rId27"/>
    <p:sldId id="471" r:id="rId28"/>
    <p:sldId id="548" r:id="rId29"/>
    <p:sldId id="523" r:id="rId30"/>
    <p:sldId id="538" r:id="rId31"/>
    <p:sldId id="511" r:id="rId32"/>
    <p:sldId id="343" r:id="rId33"/>
    <p:sldId id="522" r:id="rId34"/>
    <p:sldId id="328" r:id="rId35"/>
    <p:sldId id="543" r:id="rId36"/>
    <p:sldId id="549" r:id="rId37"/>
    <p:sldId id="544" r:id="rId38"/>
    <p:sldId id="528" r:id="rId39"/>
    <p:sldId id="452" r:id="rId40"/>
    <p:sldId id="478" r:id="rId41"/>
    <p:sldId id="496" r:id="rId42"/>
    <p:sldId id="448" r:id="rId43"/>
    <p:sldId id="551" r:id="rId44"/>
    <p:sldId id="376" r:id="rId45"/>
    <p:sldId id="377" r:id="rId46"/>
    <p:sldId id="378" r:id="rId47"/>
    <p:sldId id="400" r:id="rId48"/>
    <p:sldId id="527" r:id="rId49"/>
    <p:sldId id="424" r:id="rId50"/>
    <p:sldId id="425" r:id="rId51"/>
    <p:sldId id="320" r:id="rId52"/>
    <p:sldId id="431" r:id="rId53"/>
    <p:sldId id="475" r:id="rId54"/>
    <p:sldId id="536" r:id="rId55"/>
    <p:sldId id="520" r:id="rId56"/>
    <p:sldId id="344" r:id="rId57"/>
    <p:sldId id="274" r:id="rId58"/>
    <p:sldId id="477" r:id="rId59"/>
    <p:sldId id="530" r:id="rId60"/>
    <p:sldId id="540" r:id="rId61"/>
  </p:sldIdLst>
  <p:sldSz cx="9144000" cy="6858000" type="screen4x3"/>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CD5B5"/>
    <a:srgbClr val="C6D9F1"/>
    <a:srgbClr val="FFBE86"/>
    <a:srgbClr val="FFA2A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63"/>
    <p:restoredTop sz="96291"/>
  </p:normalViewPr>
  <p:slideViewPr>
    <p:cSldViewPr snapToGrid="0" snapToObjects="1">
      <p:cViewPr varScale="1">
        <p:scale>
          <a:sx n="117" d="100"/>
          <a:sy n="117" d="100"/>
        </p:scale>
        <p:origin x="1624"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 d="1"/>
        <a:sy n="1" d="1"/>
      </p:scale>
      <p:origin x="0" y="0"/>
    </p:cViewPr>
  </p:sorterViewPr>
  <p:notesViewPr>
    <p:cSldViewPr snapToGrid="0" snapToObjects="1">
      <p:cViewPr varScale="1">
        <p:scale>
          <a:sx n="96" d="100"/>
          <a:sy n="96" d="100"/>
        </p:scale>
        <p:origin x="3688" y="168"/>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44317BD7-219A-914E-A4F2-2AED0DCECEA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umsplatzhalter 2">
            <a:extLst>
              <a:ext uri="{FF2B5EF4-FFF2-40B4-BE49-F238E27FC236}">
                <a16:creationId xmlns:a16="http://schemas.microsoft.com/office/drawing/2014/main" id="{E75E17DD-59D7-3140-AFAA-42C6C9026A7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80B8208-6662-AE42-8588-E744394BEE1F}" type="datetimeFigureOut">
              <a:rPr lang="fr-FR" smtClean="0"/>
              <a:t>10/12/2020</a:t>
            </a:fld>
            <a:endParaRPr lang="fr-FR"/>
          </a:p>
        </p:txBody>
      </p:sp>
      <p:sp>
        <p:nvSpPr>
          <p:cNvPr id="4" name="Fußzeilenplatzhalter 3">
            <a:extLst>
              <a:ext uri="{FF2B5EF4-FFF2-40B4-BE49-F238E27FC236}">
                <a16:creationId xmlns:a16="http://schemas.microsoft.com/office/drawing/2014/main" id="{77D9145F-5A66-6A40-AF0C-93808D29411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Foliennummernplatzhalter 4">
            <a:extLst>
              <a:ext uri="{FF2B5EF4-FFF2-40B4-BE49-F238E27FC236}">
                <a16:creationId xmlns:a16="http://schemas.microsoft.com/office/drawing/2014/main" id="{A34BCE6B-73CF-4A40-B480-ACD9D82AF63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C0DFD04-3137-B245-B3DC-BCD687CC65BF}" type="slidenum">
              <a:rPr lang="fr-FR" smtClean="0"/>
              <a:t>‹Nr.›</a:t>
            </a:fld>
            <a:endParaRPr lang="fr-FR"/>
          </a:p>
        </p:txBody>
      </p:sp>
    </p:spTree>
    <p:extLst>
      <p:ext uri="{BB962C8B-B14F-4D97-AF65-F5344CB8AC3E}">
        <p14:creationId xmlns:p14="http://schemas.microsoft.com/office/powerpoint/2010/main" val="3233378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64879F-C1BA-324C-946B-2E9C0F1FE648}" type="datetimeFigureOut">
              <a:rPr lang="de-DE" smtClean="0"/>
              <a:t>10.12.20</a:t>
            </a:fld>
            <a:endParaRPr lang="fr-FR"/>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fr-F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A8B915-0596-AE43-A2BD-37D6A333550B}" type="slidenum">
              <a:rPr lang="fr-FR" smtClean="0"/>
              <a:t>‹Nr.›</a:t>
            </a:fld>
            <a:endParaRPr lang="fr-FR"/>
          </a:p>
        </p:txBody>
      </p:sp>
    </p:spTree>
    <p:extLst>
      <p:ext uri="{BB962C8B-B14F-4D97-AF65-F5344CB8AC3E}">
        <p14:creationId xmlns:p14="http://schemas.microsoft.com/office/powerpoint/2010/main" val="297121739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fr-FR"/>
          </a:p>
        </p:txBody>
      </p:sp>
      <p:sp>
        <p:nvSpPr>
          <p:cNvPr id="4" name="Foliennummernplatzhalter 3"/>
          <p:cNvSpPr>
            <a:spLocks noGrp="1"/>
          </p:cNvSpPr>
          <p:nvPr>
            <p:ph type="sldNum" sz="quarter" idx="5"/>
          </p:nvPr>
        </p:nvSpPr>
        <p:spPr/>
        <p:txBody>
          <a:bodyPr/>
          <a:lstStyle/>
          <a:p>
            <a:fld id="{F6A8B915-0596-AE43-A2BD-37D6A333550B}" type="slidenum">
              <a:rPr lang="fr-FR" smtClean="0"/>
              <a:t>1</a:t>
            </a:fld>
            <a:endParaRPr lang="fr-FR"/>
          </a:p>
        </p:txBody>
      </p:sp>
    </p:spTree>
    <p:extLst>
      <p:ext uri="{BB962C8B-B14F-4D97-AF65-F5344CB8AC3E}">
        <p14:creationId xmlns:p14="http://schemas.microsoft.com/office/powerpoint/2010/main" val="19508164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Folienbildplatzhalter 1"/>
          <p:cNvSpPr>
            <a:spLocks noGrp="1" noRot="1" noChangeAspect="1" noTextEdit="1"/>
          </p:cNvSpPr>
          <p:nvPr>
            <p:ph type="sldImg"/>
          </p:nvPr>
        </p:nvSpPr>
        <p:spPr bwMode="auto">
          <a:xfrm>
            <a:off x="1128713" y="685800"/>
            <a:ext cx="4572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33123" name="Notizenplatzhalt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100" noProof="0" dirty="0">
                <a:latin typeface="Calibri" charset="0"/>
              </a:rPr>
              <a:t>Il importe de connaître les faiblesses ou les défauts de l’approche qu’on adopte pour mieux y remédier.</a:t>
            </a:r>
          </a:p>
          <a:p>
            <a:pPr marL="0" marR="0" lvl="0" indent="0" algn="l" defTabSz="457200" rtl="0" eaLnBrk="1" fontAlgn="auto" latinLnBrk="0" hangingPunct="1">
              <a:lnSpc>
                <a:spcPct val="100000"/>
              </a:lnSpc>
              <a:spcBef>
                <a:spcPts val="0"/>
              </a:spcBef>
              <a:spcAft>
                <a:spcPts val="0"/>
              </a:spcAft>
              <a:buClrTx/>
              <a:buSzTx/>
              <a:buFontTx/>
              <a:buNone/>
              <a:tabLst/>
              <a:defRPr/>
            </a:pPr>
            <a:endParaRPr lang="fr-FR" sz="300" noProof="0" dirty="0">
              <a:latin typeface="Calibri" charset="0"/>
            </a:endParaRPr>
          </a:p>
          <a:p>
            <a:pPr>
              <a:defRPr/>
            </a:pPr>
            <a:r>
              <a:rPr lang="fr-FR" sz="1100" dirty="0">
                <a:latin typeface="Calibri" charset="0"/>
              </a:rPr>
              <a:t>Un des  problèmes majeurs dans une pédagogie de l’avoir réside dans </a:t>
            </a:r>
            <a:r>
              <a:rPr lang="fr-FR" sz="1100" b="1" dirty="0">
                <a:latin typeface="Calibri" charset="0"/>
              </a:rPr>
              <a:t>la double aliénation</a:t>
            </a:r>
            <a:r>
              <a:rPr lang="fr-FR" sz="1100" dirty="0">
                <a:latin typeface="Calibri" charset="0"/>
              </a:rPr>
              <a:t> qu’elle provoque.</a:t>
            </a:r>
          </a:p>
          <a:p>
            <a:pPr marL="0" marR="0" lvl="0" indent="0" algn="l" defTabSz="457200" rtl="0" eaLnBrk="1" fontAlgn="auto" latinLnBrk="0" hangingPunct="1">
              <a:lnSpc>
                <a:spcPct val="100000"/>
              </a:lnSpc>
              <a:spcBef>
                <a:spcPts val="0"/>
              </a:spcBef>
              <a:spcAft>
                <a:spcPts val="0"/>
              </a:spcAft>
              <a:buClrTx/>
              <a:buSzTx/>
              <a:buFontTx/>
              <a:buNone/>
              <a:tabLst/>
              <a:defRPr/>
            </a:pPr>
            <a:endParaRPr lang="fr-FR" sz="300" b="1" noProof="0" dirty="0">
              <a:latin typeface="Calibri"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fr-FR" sz="1100" noProof="0" dirty="0">
                <a:latin typeface="Calibri" charset="0"/>
              </a:rPr>
              <a:t>Le terme </a:t>
            </a:r>
            <a:r>
              <a:rPr lang="fr-FR" sz="1100" i="1" noProof="0" dirty="0">
                <a:latin typeface="Calibri" charset="0"/>
              </a:rPr>
              <a:t>aliénation </a:t>
            </a:r>
            <a:r>
              <a:rPr lang="fr-FR" sz="1100" noProof="0" dirty="0">
                <a:latin typeface="Calibri" charset="0"/>
              </a:rPr>
              <a:t>est pris ici au sens du Petit Robert :</a:t>
            </a:r>
            <a:r>
              <a:rPr lang="fr-FR" sz="1100" dirty="0">
                <a:latin typeface="Calibri" charset="0"/>
              </a:rPr>
              <a:t> « </a:t>
            </a:r>
            <a:r>
              <a:rPr lang="fr-FR" sz="1100" noProof="0" dirty="0">
                <a:latin typeface="Calibri" charset="0"/>
              </a:rPr>
              <a:t>Tout processus par lequel l‘être humain est rendu comme étranger à lui-même. »</a:t>
            </a:r>
            <a:r>
              <a:rPr lang="fr-FR" sz="1100" i="1" noProof="0" dirty="0">
                <a:latin typeface="Calibri" charset="0"/>
              </a:rPr>
              <a:t> Petit Robert, </a:t>
            </a:r>
            <a:r>
              <a:rPr lang="fr-FR" sz="1100" noProof="0" dirty="0">
                <a:latin typeface="Calibri" charset="0"/>
              </a:rPr>
              <a:t>2007.</a:t>
            </a:r>
          </a:p>
          <a:p>
            <a:pPr marL="0" marR="0" lvl="0" indent="0" algn="l" defTabSz="457200" rtl="0" eaLnBrk="1" fontAlgn="auto" latinLnBrk="0" hangingPunct="1">
              <a:lnSpc>
                <a:spcPct val="100000"/>
              </a:lnSpc>
              <a:spcBef>
                <a:spcPts val="0"/>
              </a:spcBef>
              <a:spcAft>
                <a:spcPts val="0"/>
              </a:spcAft>
              <a:buClrTx/>
              <a:buSzTx/>
              <a:buFontTx/>
              <a:buNone/>
              <a:tabLst/>
              <a:defRPr/>
            </a:pPr>
            <a:endParaRPr lang="fr-FR" sz="1100" noProof="0" dirty="0">
              <a:latin typeface="Calibri"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fr-FR" sz="300" b="1" dirty="0">
                <a:latin typeface="Calibri" charset="0"/>
              </a:rPr>
              <a:t>La langue est donc doublement étrangère pour les apprenants:</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100" b="1" dirty="0">
                <a:latin typeface="Calibri" charset="0"/>
              </a:rPr>
              <a:t>Ce n’est pas leur langue</a:t>
            </a:r>
            <a:r>
              <a:rPr lang="fr-FR" sz="1100" dirty="0">
                <a:latin typeface="Calibri" charset="0"/>
              </a:rPr>
              <a:t>, il faudra donc chercher comment rendre la langue étrangère plus familière.</a:t>
            </a:r>
          </a:p>
          <a:p>
            <a:pPr lvl="0">
              <a:defRPr/>
            </a:pPr>
            <a:endParaRPr lang="fr-FR" sz="300" b="1" noProof="0" dirty="0">
              <a:latin typeface="Calibri" charset="0"/>
            </a:endParaRPr>
          </a:p>
          <a:p>
            <a:pPr lvl="0">
              <a:defRPr/>
            </a:pPr>
            <a:r>
              <a:rPr lang="fr-FR" sz="1100" b="1" noProof="0" dirty="0">
                <a:latin typeface="Calibri" charset="0"/>
              </a:rPr>
              <a:t>Ce n’est pas leur parole</a:t>
            </a:r>
            <a:r>
              <a:rPr lang="fr-FR" sz="1100" noProof="0" dirty="0">
                <a:latin typeface="Calibri" charset="0"/>
              </a:rPr>
              <a:t>, car celle-ci e</a:t>
            </a:r>
            <a:r>
              <a:rPr lang="fr-FR" sz="1100" dirty="0">
                <a:latin typeface="Calibri" charset="0"/>
              </a:rPr>
              <a:t>st décidée par les directives ministérielles, les lecteurs des maisons d’édition, les auteurs de manuel. Les textes des manuels présentent un intérêt très relatif pour les apprenants. La phase dite de transfert aura pour objet d’apprendre à utiliser « librement» le contenu de la « leçon ». Les apprenants parlent avant tout pour utiliser des formes et des mots qu’ils doivent apprendre. </a:t>
            </a:r>
          </a:p>
          <a:p>
            <a:pPr marL="0" marR="0" lvl="0" indent="0" algn="l" defTabSz="457200" rtl="0" eaLnBrk="1" fontAlgn="auto" latinLnBrk="0" hangingPunct="1">
              <a:lnSpc>
                <a:spcPct val="100000"/>
              </a:lnSpc>
              <a:spcBef>
                <a:spcPts val="0"/>
              </a:spcBef>
              <a:spcAft>
                <a:spcPts val="0"/>
              </a:spcAft>
              <a:buClrTx/>
              <a:buSzTx/>
              <a:buFontTx/>
              <a:buNone/>
              <a:tabLst/>
              <a:defRPr/>
            </a:pPr>
            <a:endParaRPr lang="fr-FR" sz="300" dirty="0">
              <a:latin typeface="Calibri"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fr-FR" sz="1100" noProof="0" dirty="0">
                <a:latin typeface="Calibri" charset="0"/>
              </a:rPr>
              <a:t>Cette  aliénation a un impact sur la relation à la langue, sur la rétention mémorielle, sur l’acquisition de la langue </a:t>
            </a:r>
            <a:r>
              <a:rPr lang="fr-FR" sz="1100" dirty="0">
                <a:latin typeface="Calibri" charset="0"/>
              </a:rPr>
              <a:t>et donc sur la motivation.</a:t>
            </a:r>
            <a:endParaRPr lang="fr-FR" sz="1100" noProof="0" dirty="0">
              <a:latin typeface="Calibri" charset="0"/>
            </a:endParaRPr>
          </a:p>
          <a:p>
            <a:pPr lvl="0">
              <a:defRPr/>
            </a:pPr>
            <a:endParaRPr lang="fr-FR" sz="300" dirty="0">
              <a:latin typeface="Calibri" charset="0"/>
            </a:endParaRPr>
          </a:p>
          <a:p>
            <a:pPr lvl="0">
              <a:defRPr/>
            </a:pPr>
            <a:r>
              <a:rPr lang="fr-FR" sz="1100" dirty="0">
                <a:latin typeface="Calibri" charset="0"/>
              </a:rPr>
              <a:t>La pédagogie de l’avoir </a:t>
            </a:r>
            <a:r>
              <a:rPr lang="fr-FR" sz="1100" dirty="0"/>
              <a:t>s’adresse, avant tout,  aux apprenants doués d’une bonne mémoire sémantique, capable de retenir des contenus abstraits, ceux qu’on appelle les </a:t>
            </a:r>
            <a:r>
              <a:rPr lang="fr-FR" sz="1100" i="1" dirty="0"/>
              <a:t>forts en thème</a:t>
            </a:r>
            <a:r>
              <a:rPr lang="fr-FR" sz="1100" dirty="0"/>
              <a:t>.</a:t>
            </a:r>
          </a:p>
          <a:p>
            <a:pPr>
              <a:defRPr/>
            </a:pPr>
            <a:r>
              <a:rPr lang="fr-FR" sz="1100" dirty="0"/>
              <a:t>Elle fait de l’apprentissage un </a:t>
            </a:r>
            <a:r>
              <a:rPr lang="fr-FR" sz="1100" b="1" dirty="0"/>
              <a:t>processus élitaire, </a:t>
            </a:r>
            <a:r>
              <a:rPr lang="fr-FR" sz="1100" dirty="0"/>
              <a:t>c’est pourquoi elle laisse beaucoup d'apprenants au bord du chemin. </a:t>
            </a:r>
          </a:p>
          <a:p>
            <a:pPr>
              <a:defRPr/>
            </a:pPr>
            <a:endParaRPr lang="fr-FR" sz="300" dirty="0">
              <a:latin typeface="Calibri" charset="0"/>
            </a:endParaRPr>
          </a:p>
          <a:p>
            <a:r>
              <a:rPr lang="fr-FR" sz="1100" dirty="0"/>
              <a:t>Le manuel ne présente pas seulement les contenus linguistiques et culturels, il a aussi une influence sur le mode de communication et de relation entre les personnes en présence et naturellement sur le processus d’apprentissage.</a:t>
            </a:r>
          </a:p>
          <a:p>
            <a:endParaRPr lang="fr-FR" sz="1100" dirty="0">
              <a:latin typeface="Calibri" charset="0"/>
            </a:endParaRPr>
          </a:p>
        </p:txBody>
      </p:sp>
      <p:sp>
        <p:nvSpPr>
          <p:cNvPr id="4" name="Foliennummernplatzhalter 3"/>
          <p:cNvSpPr>
            <a:spLocks noGrp="1"/>
          </p:cNvSpPr>
          <p:nvPr>
            <p:ph type="sldNum" sz="quarter" idx="5"/>
          </p:nvPr>
        </p:nvSpPr>
        <p:spPr/>
        <p:txBody>
          <a:bodyPr/>
          <a:lstStyle>
            <a:lvl1pPr eaLnBrk="0" hangingPunct="0">
              <a:defRPr>
                <a:solidFill>
                  <a:schemeClr val="tx1"/>
                </a:solidFill>
                <a:latin typeface="Arial" charset="0"/>
                <a:ea typeface="ＭＳ Ｐゴシック" charset="0"/>
                <a:cs typeface="Arial" charset="0"/>
              </a:defRPr>
            </a:lvl1pPr>
            <a:lvl2pPr marL="1544742" indent="-594131" eaLnBrk="0" hangingPunct="0">
              <a:defRPr>
                <a:solidFill>
                  <a:schemeClr val="tx1"/>
                </a:solidFill>
                <a:latin typeface="Arial" charset="0"/>
                <a:ea typeface="Arial" charset="0"/>
                <a:cs typeface="Arial" charset="0"/>
              </a:defRPr>
            </a:lvl2pPr>
            <a:lvl3pPr marL="2376526" indent="-475305" eaLnBrk="0" hangingPunct="0">
              <a:defRPr>
                <a:solidFill>
                  <a:schemeClr val="tx1"/>
                </a:solidFill>
                <a:latin typeface="Arial" charset="0"/>
                <a:ea typeface="Arial" charset="0"/>
                <a:cs typeface="Arial" charset="0"/>
              </a:defRPr>
            </a:lvl3pPr>
            <a:lvl4pPr marL="3327136" indent="-475305" eaLnBrk="0" hangingPunct="0">
              <a:defRPr>
                <a:solidFill>
                  <a:schemeClr val="tx1"/>
                </a:solidFill>
                <a:latin typeface="Arial" charset="0"/>
                <a:ea typeface="Arial" charset="0"/>
                <a:cs typeface="Arial" charset="0"/>
              </a:defRPr>
            </a:lvl4pPr>
            <a:lvl5pPr marL="4277746" indent="-475305" eaLnBrk="0" hangingPunct="0">
              <a:defRPr>
                <a:solidFill>
                  <a:schemeClr val="tx1"/>
                </a:solidFill>
                <a:latin typeface="Arial" charset="0"/>
                <a:ea typeface="Arial" charset="0"/>
                <a:cs typeface="Arial" charset="0"/>
              </a:defRPr>
            </a:lvl5pPr>
            <a:lvl6pPr marL="5228356" indent="-475305" eaLnBrk="0" fontAlgn="base" hangingPunct="0">
              <a:spcBef>
                <a:spcPct val="0"/>
              </a:spcBef>
              <a:spcAft>
                <a:spcPct val="0"/>
              </a:spcAft>
              <a:defRPr>
                <a:solidFill>
                  <a:schemeClr val="tx1"/>
                </a:solidFill>
                <a:latin typeface="Arial" charset="0"/>
                <a:ea typeface="Arial" charset="0"/>
                <a:cs typeface="Arial" charset="0"/>
              </a:defRPr>
            </a:lvl6pPr>
            <a:lvl7pPr marL="6178967" indent="-475305" eaLnBrk="0" fontAlgn="base" hangingPunct="0">
              <a:spcBef>
                <a:spcPct val="0"/>
              </a:spcBef>
              <a:spcAft>
                <a:spcPct val="0"/>
              </a:spcAft>
              <a:defRPr>
                <a:solidFill>
                  <a:schemeClr val="tx1"/>
                </a:solidFill>
                <a:latin typeface="Arial" charset="0"/>
                <a:ea typeface="Arial" charset="0"/>
                <a:cs typeface="Arial" charset="0"/>
              </a:defRPr>
            </a:lvl7pPr>
            <a:lvl8pPr marL="7129577" indent="-475305" eaLnBrk="0" fontAlgn="base" hangingPunct="0">
              <a:spcBef>
                <a:spcPct val="0"/>
              </a:spcBef>
              <a:spcAft>
                <a:spcPct val="0"/>
              </a:spcAft>
              <a:defRPr>
                <a:solidFill>
                  <a:schemeClr val="tx1"/>
                </a:solidFill>
                <a:latin typeface="Arial" charset="0"/>
                <a:ea typeface="Arial" charset="0"/>
                <a:cs typeface="Arial" charset="0"/>
              </a:defRPr>
            </a:lvl8pPr>
            <a:lvl9pPr marL="8080187" indent="-475305"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7785D3ED-F2DD-A44F-ABC6-ED218E15694C}" type="slidenum">
              <a:rPr lang="fr-FR">
                <a:latin typeface="Calibri" charset="0"/>
              </a:rPr>
              <a:pPr eaLnBrk="1" hangingPunct="1"/>
              <a:t>10</a:t>
            </a:fld>
            <a:endParaRPr lang="fr-FR">
              <a:latin typeface="Calibri" charset="0"/>
            </a:endParaRPr>
          </a:p>
        </p:txBody>
      </p:sp>
    </p:spTree>
    <p:extLst>
      <p:ext uri="{BB962C8B-B14F-4D97-AF65-F5344CB8AC3E}">
        <p14:creationId xmlns:p14="http://schemas.microsoft.com/office/powerpoint/2010/main" val="23645652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i="0" dirty="0">
                <a:latin typeface="Times New Roman" panose="02020603050405020304" pitchFamily="18" charset="0"/>
                <a:cs typeface="Times New Roman" panose="02020603050405020304" pitchFamily="18" charset="0"/>
              </a:rPr>
              <a:t>Certaines de ces indications sont surtout valables pour le début de l’apprentissage.</a:t>
            </a:r>
          </a:p>
          <a:p>
            <a:r>
              <a:rPr lang="fr-FR" i="1" dirty="0">
                <a:latin typeface="Times New Roman" panose="02020603050405020304" pitchFamily="18" charset="0"/>
                <a:cs typeface="Times New Roman" panose="02020603050405020304" pitchFamily="18" charset="0"/>
              </a:rPr>
              <a:t>La primauté de l’intellect. </a:t>
            </a:r>
            <a:r>
              <a:rPr lang="fr-FR" dirty="0">
                <a:latin typeface="Times New Roman" panose="02020603050405020304" pitchFamily="18" charset="0"/>
                <a:cs typeface="Times New Roman" panose="02020603050405020304" pitchFamily="18" charset="0"/>
              </a:rPr>
              <a:t>Quelle est la place du </a:t>
            </a:r>
            <a:r>
              <a:rPr lang="fr-FR" i="1" dirty="0">
                <a:latin typeface="Times New Roman" panose="02020603050405020304" pitchFamily="18" charset="0"/>
                <a:cs typeface="Times New Roman" panose="02020603050405020304" pitchFamily="18" charset="0"/>
              </a:rPr>
              <a:t>corps </a:t>
            </a:r>
            <a:r>
              <a:rPr lang="fr-FR" dirty="0">
                <a:latin typeface="Times New Roman" panose="02020603050405020304" pitchFamily="18" charset="0"/>
                <a:cs typeface="Times New Roman" panose="02020603050405020304" pitchFamily="18" charset="0"/>
              </a:rPr>
              <a:t>dans l’apprentissage ? Ce n’est pas par hasard que la prononciation, la partie la plus physique de l’apprentissage, ait une place marginale dans l’apprentissage.</a:t>
            </a:r>
          </a:p>
          <a:p>
            <a:r>
              <a:rPr lang="fr-FR" dirty="0">
                <a:latin typeface="Times New Roman" panose="02020603050405020304" pitchFamily="18" charset="0"/>
                <a:cs typeface="Times New Roman" panose="02020603050405020304" pitchFamily="18" charset="0"/>
              </a:rPr>
              <a:t>Quelle place est accordée à l’affectivité des apprenants dans un apprentissage dont les contenus sont pour l’essentiel déterminés par d’autres ?</a:t>
            </a:r>
          </a:p>
          <a:p>
            <a:r>
              <a:rPr lang="fr-FR" i="1" dirty="0">
                <a:solidFill>
                  <a:srgbClr val="000000"/>
                </a:solidFill>
                <a:latin typeface="Times New Roman" panose="02020603050405020304" pitchFamily="18" charset="0"/>
                <a:cs typeface="Times New Roman" panose="02020603050405020304" pitchFamily="18" charset="0"/>
              </a:rPr>
              <a:t>Une langue aseptisée.  </a:t>
            </a:r>
            <a:r>
              <a:rPr lang="fr-FR" dirty="0">
                <a:solidFill>
                  <a:srgbClr val="000000"/>
                </a:solidFill>
                <a:latin typeface="Times New Roman" panose="02020603050405020304" pitchFamily="18" charset="0"/>
                <a:cs typeface="Times New Roman" panose="02020603050405020304" pitchFamily="18" charset="0"/>
              </a:rPr>
              <a:t>La n</a:t>
            </a: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eutralité des contenus, qui présentent comme intérêt essentiel leur finalité (apprendre la langue), rend l’</a:t>
            </a:r>
            <a:r>
              <a:rPr lang="fr-FR" dirty="0">
                <a:latin typeface="Times New Roman" panose="02020603050405020304" pitchFamily="18" charset="0"/>
                <a:cs typeface="Times New Roman" panose="02020603050405020304" pitchFamily="18" charset="0"/>
              </a:rPr>
              <a:t>ancrage mémoriel difficile. </a:t>
            </a:r>
          </a:p>
          <a:p>
            <a:r>
              <a:rPr lang="fr-FR" i="1" dirty="0">
                <a:latin typeface="Times New Roman" panose="02020603050405020304" pitchFamily="18" charset="0"/>
                <a:cs typeface="Times New Roman" panose="02020603050405020304" pitchFamily="18" charset="0"/>
              </a:rPr>
              <a:t>La progression. </a:t>
            </a:r>
            <a:r>
              <a:rPr lang="fr-FR" dirty="0">
                <a:latin typeface="Times New Roman" panose="02020603050405020304" pitchFamily="18" charset="0"/>
                <a:cs typeface="Times New Roman" panose="02020603050405020304" pitchFamily="18" charset="0"/>
              </a:rPr>
              <a:t>Les </a:t>
            </a:r>
            <a:r>
              <a:rPr lang="fr-FR" dirty="0" err="1">
                <a:latin typeface="Times New Roman" panose="02020603050405020304" pitchFamily="18" charset="0"/>
                <a:cs typeface="Times New Roman" panose="02020603050405020304" pitchFamily="18" charset="0"/>
              </a:rPr>
              <a:t>apprenant.e.s</a:t>
            </a:r>
            <a:r>
              <a:rPr lang="fr-FR" dirty="0">
                <a:latin typeface="Times New Roman" panose="02020603050405020304" pitchFamily="18" charset="0"/>
                <a:cs typeface="Times New Roman" panose="02020603050405020304" pitchFamily="18" charset="0"/>
              </a:rPr>
              <a:t> sont censés apprendre dans un certain ordre, comme si les concepteurs de manuels maîtrisaient les tenants et aboutissant de l’apprentissage, alors que tout </a:t>
            </a:r>
            <a:r>
              <a:rPr lang="fr-FR" dirty="0" err="1">
                <a:latin typeface="Times New Roman" panose="02020603050405020304" pitchFamily="18" charset="0"/>
                <a:cs typeface="Times New Roman" panose="02020603050405020304" pitchFamily="18" charset="0"/>
              </a:rPr>
              <a:t>enseignant.e</a:t>
            </a:r>
            <a:r>
              <a:rPr lang="fr-FR" dirty="0">
                <a:latin typeface="Times New Roman" panose="02020603050405020304" pitchFamily="18" charset="0"/>
                <a:cs typeface="Times New Roman" panose="02020603050405020304" pitchFamily="18" charset="0"/>
              </a:rPr>
              <a:t> sait que, dès la fin de la première heure de cours, les niveaux entre </a:t>
            </a:r>
            <a:r>
              <a:rPr lang="fr-FR" dirty="0" err="1">
                <a:latin typeface="Times New Roman" panose="02020603050405020304" pitchFamily="18" charset="0"/>
                <a:cs typeface="Times New Roman" panose="02020603050405020304" pitchFamily="18" charset="0"/>
              </a:rPr>
              <a:t>apprenant.e.s</a:t>
            </a:r>
            <a:r>
              <a:rPr lang="fr-FR" dirty="0">
                <a:latin typeface="Times New Roman" panose="02020603050405020304" pitchFamily="18" charset="0"/>
                <a:cs typeface="Times New Roman" panose="02020603050405020304" pitchFamily="18" charset="0"/>
              </a:rPr>
              <a:t> divergent déjà.</a:t>
            </a:r>
          </a:p>
          <a:p>
            <a:r>
              <a:rPr lang="fr-FR" i="1" dirty="0">
                <a:latin typeface="Times New Roman" panose="02020603050405020304" pitchFamily="18" charset="0"/>
                <a:cs typeface="Times New Roman" panose="02020603050405020304" pitchFamily="18" charset="0"/>
              </a:rPr>
              <a:t>L’uniformité de l’apprentissage </a:t>
            </a:r>
            <a:r>
              <a:rPr lang="fr-FR" dirty="0">
                <a:latin typeface="Times New Roman" panose="02020603050405020304" pitchFamily="18" charset="0"/>
                <a:cs typeface="Times New Roman" panose="02020603050405020304" pitchFamily="18" charset="0"/>
              </a:rPr>
              <a:t>Le manuel impose un parcours dans la langue qui peut être en décalage avec l'évolution linguistique des apprenants. </a:t>
            </a:r>
          </a:p>
          <a:p>
            <a:r>
              <a:rPr lang="fr-FR" i="1" dirty="0">
                <a:latin typeface="Times New Roman" panose="02020603050405020304" pitchFamily="18" charset="0"/>
                <a:cs typeface="Times New Roman" panose="02020603050405020304" pitchFamily="18" charset="0"/>
              </a:rPr>
              <a:t>La centration sur les objectifs </a:t>
            </a:r>
            <a:r>
              <a:rPr lang="fr-FR" dirty="0">
                <a:latin typeface="Times New Roman" panose="02020603050405020304" pitchFamily="18" charset="0"/>
                <a:cs typeface="Times New Roman" panose="02020603050405020304" pitchFamily="18" charset="0"/>
              </a:rPr>
              <a:t>au détriment du groupe en présence qui ne réagit pas et ne développe  ses compétences linguistiques en fonction de la planification des auteurs de manuels. </a:t>
            </a:r>
          </a:p>
          <a:p>
            <a:r>
              <a:rPr lang="fr-FR" i="1" dirty="0">
                <a:latin typeface="Times New Roman" panose="02020603050405020304" pitchFamily="18" charset="0"/>
                <a:cs typeface="Times New Roman" panose="02020603050405020304" pitchFamily="18" charset="0"/>
              </a:rPr>
              <a:t>Une communication hiérarchique </a:t>
            </a:r>
            <a:r>
              <a:rPr lang="fr-FR" dirty="0">
                <a:latin typeface="Times New Roman" panose="02020603050405020304" pitchFamily="18" charset="0"/>
                <a:cs typeface="Times New Roman" panose="02020603050405020304" pitchFamily="18" charset="0"/>
              </a:rPr>
              <a:t>entre autres en raison du fait que l’</a:t>
            </a:r>
            <a:r>
              <a:rPr lang="fr-FR" dirty="0" err="1">
                <a:latin typeface="Times New Roman" panose="02020603050405020304" pitchFamily="18" charset="0"/>
                <a:cs typeface="Times New Roman" panose="02020603050405020304" pitchFamily="18" charset="0"/>
              </a:rPr>
              <a:t>enseignant.e</a:t>
            </a:r>
            <a:r>
              <a:rPr lang="fr-FR" dirty="0">
                <a:latin typeface="Times New Roman" panose="02020603050405020304" pitchFamily="18" charset="0"/>
                <a:cs typeface="Times New Roman" panose="02020603050405020304" pitchFamily="18" charset="0"/>
              </a:rPr>
              <a:t> pose des questions dont il connaît la réponse et dont la principale fonction est de faire utiliser des formes linguistiques ou d 'en contrôler la maîtrise .</a:t>
            </a:r>
          </a:p>
          <a:p>
            <a:r>
              <a:rPr lang="fr-FR" i="1" dirty="0">
                <a:latin typeface="Times New Roman" panose="02020603050405020304" pitchFamily="18" charset="0"/>
                <a:cs typeface="Times New Roman" panose="02020603050405020304" pitchFamily="18" charset="0"/>
              </a:rPr>
              <a:t>Un apprentissage sous contrôle</a:t>
            </a:r>
            <a:r>
              <a:rPr lang="fr-FR" dirty="0">
                <a:latin typeface="Times New Roman" panose="02020603050405020304" pitchFamily="18" charset="0"/>
                <a:cs typeface="Times New Roman" panose="02020603050405020304" pitchFamily="18" charset="0"/>
              </a:rPr>
              <a:t>. Le fait d’être contrôlé peut freiner ou même inhiber l’apprentissage. </a:t>
            </a:r>
          </a:p>
          <a:p>
            <a:r>
              <a:rPr lang="fr-FR" i="1" dirty="0">
                <a:latin typeface="Times New Roman" panose="02020603050405020304" pitchFamily="18" charset="0"/>
                <a:cs typeface="Times New Roman" panose="02020603050405020304" pitchFamily="18" charset="0"/>
              </a:rPr>
              <a:t>La prédominance de la forme</a:t>
            </a:r>
            <a:r>
              <a:rPr lang="fr-FR" dirty="0">
                <a:latin typeface="Times New Roman" panose="02020603050405020304" pitchFamily="18" charset="0"/>
                <a:cs typeface="Times New Roman" panose="02020603050405020304" pitchFamily="18" charset="0"/>
              </a:rPr>
              <a:t>. Le « programme » conduit l’</a:t>
            </a:r>
            <a:r>
              <a:rPr lang="fr-FR" dirty="0" err="1">
                <a:latin typeface="Times New Roman" panose="02020603050405020304" pitchFamily="18" charset="0"/>
                <a:cs typeface="Times New Roman" panose="02020603050405020304" pitchFamily="18" charset="0"/>
              </a:rPr>
              <a:t>enseignant.e</a:t>
            </a:r>
            <a:r>
              <a:rPr lang="fr-FR" dirty="0">
                <a:latin typeface="Times New Roman" panose="02020603050405020304" pitchFamily="18" charset="0"/>
                <a:cs typeface="Times New Roman" panose="02020603050405020304" pitchFamily="18" charset="0"/>
              </a:rPr>
              <a:t> à  se focaliser plus souvent sur la forme du message que sur le fond. </a:t>
            </a:r>
          </a:p>
          <a:p>
            <a:endParaRPr lang="fr-FR" dirty="0">
              <a:latin typeface="Times New Roman" panose="02020603050405020304" pitchFamily="18" charset="0"/>
              <a:cs typeface="Times New Roman" panose="02020603050405020304" pitchFamily="18" charset="0"/>
            </a:endParaRPr>
          </a:p>
        </p:txBody>
      </p:sp>
      <p:sp>
        <p:nvSpPr>
          <p:cNvPr id="4" name="Foliennummernplatzhalter 3"/>
          <p:cNvSpPr>
            <a:spLocks noGrp="1"/>
          </p:cNvSpPr>
          <p:nvPr>
            <p:ph type="sldNum" sz="quarter" idx="5"/>
          </p:nvPr>
        </p:nvSpPr>
        <p:spPr/>
        <p:txBody>
          <a:bodyPr/>
          <a:lstStyle/>
          <a:p>
            <a:fld id="{F6A8B915-0596-AE43-A2BD-37D6A333550B}" type="slidenum">
              <a:rPr lang="fr-FR" smtClean="0"/>
              <a:t>11</a:t>
            </a:fld>
            <a:endParaRPr lang="fr-FR"/>
          </a:p>
        </p:txBody>
      </p:sp>
    </p:spTree>
    <p:extLst>
      <p:ext uri="{BB962C8B-B14F-4D97-AF65-F5344CB8AC3E}">
        <p14:creationId xmlns:p14="http://schemas.microsoft.com/office/powerpoint/2010/main" val="25724576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fr-FR" dirty="0"/>
          </a:p>
        </p:txBody>
      </p:sp>
      <p:sp>
        <p:nvSpPr>
          <p:cNvPr id="4" name="Foliennummernplatzhalter 3"/>
          <p:cNvSpPr>
            <a:spLocks noGrp="1"/>
          </p:cNvSpPr>
          <p:nvPr>
            <p:ph type="sldNum" sz="quarter" idx="5"/>
          </p:nvPr>
        </p:nvSpPr>
        <p:spPr/>
        <p:txBody>
          <a:bodyPr/>
          <a:lstStyle/>
          <a:p>
            <a:fld id="{F6A8B915-0596-AE43-A2BD-37D6A333550B}" type="slidenum">
              <a:rPr lang="fr-FR" smtClean="0"/>
              <a:t>12</a:t>
            </a:fld>
            <a:endParaRPr lang="fr-FR"/>
          </a:p>
        </p:txBody>
      </p:sp>
    </p:spTree>
    <p:extLst>
      <p:ext uri="{BB962C8B-B14F-4D97-AF65-F5344CB8AC3E}">
        <p14:creationId xmlns:p14="http://schemas.microsoft.com/office/powerpoint/2010/main" val="17549406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dirty="0"/>
              <a:t>Chaque approche a sa terminologie. Les mots ne sont pas innocents, ils orientent notre perception des choses. </a:t>
            </a:r>
          </a:p>
          <a:p>
            <a:r>
              <a:rPr lang="fr-FR" dirty="0"/>
              <a:t>Je parlerai d’</a:t>
            </a:r>
            <a:r>
              <a:rPr lang="fr-FR" i="1" dirty="0"/>
              <a:t>apprenants </a:t>
            </a:r>
            <a:r>
              <a:rPr lang="fr-FR" dirty="0"/>
              <a:t>pour la pédagogie de l’avoir, car leur fonction essentielle est d’apprendre,  et de </a:t>
            </a:r>
            <a:r>
              <a:rPr lang="fr-FR" i="1" dirty="0"/>
              <a:t>participants </a:t>
            </a:r>
            <a:r>
              <a:rPr lang="fr-FR" dirty="0"/>
              <a:t>pour une pédagogie de l’être, car ils participent directement au développement de la langue dans le groupe et ils participent de façon immédiate au développement de la vie du groupe.</a:t>
            </a:r>
          </a:p>
          <a:p>
            <a:endParaRPr lang="fr-FR" dirty="0"/>
          </a:p>
          <a:p>
            <a:r>
              <a:rPr lang="fr-FR" dirty="0"/>
              <a:t>* Pour faciliter la lecture j’utiliserai dans la suite de ce texte, le terme </a:t>
            </a:r>
            <a:r>
              <a:rPr lang="fr-FR" i="1" dirty="0"/>
              <a:t>animatrice </a:t>
            </a:r>
            <a:r>
              <a:rPr lang="fr-FR" dirty="0"/>
              <a:t>pour les animatrices et animateurs et le terme </a:t>
            </a:r>
            <a:r>
              <a:rPr lang="fr-FR" i="1" dirty="0"/>
              <a:t>participant </a:t>
            </a:r>
            <a:r>
              <a:rPr lang="fr-FR" dirty="0"/>
              <a:t>pour les participantes et les participants. </a:t>
            </a:r>
          </a:p>
        </p:txBody>
      </p:sp>
      <p:sp>
        <p:nvSpPr>
          <p:cNvPr id="4" name="Foliennummernplatzhalter 3"/>
          <p:cNvSpPr>
            <a:spLocks noGrp="1"/>
          </p:cNvSpPr>
          <p:nvPr>
            <p:ph type="sldNum" sz="quarter" idx="5"/>
          </p:nvPr>
        </p:nvSpPr>
        <p:spPr/>
        <p:txBody>
          <a:bodyPr/>
          <a:lstStyle/>
          <a:p>
            <a:fld id="{F6A8B915-0596-AE43-A2BD-37D6A333550B}" type="slidenum">
              <a:rPr lang="fr-FR" smtClean="0"/>
              <a:t>13</a:t>
            </a:fld>
            <a:endParaRPr lang="fr-FR"/>
          </a:p>
        </p:txBody>
      </p:sp>
    </p:spTree>
    <p:extLst>
      <p:ext uri="{BB962C8B-B14F-4D97-AF65-F5344CB8AC3E}">
        <p14:creationId xmlns:p14="http://schemas.microsoft.com/office/powerpoint/2010/main" val="22460052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33123" name="Notizenplatzhalt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200" dirty="0"/>
              <a:t>Tournons-nous donc vers les fondements d’une Pédagogie de l’être, dont la Pédagogie </a:t>
            </a:r>
            <a:r>
              <a:rPr lang="fr-FR" dirty="0"/>
              <a:t>relationnelle </a:t>
            </a:r>
            <a:r>
              <a:rPr lang="fr-FR" sz="1200" dirty="0"/>
              <a:t>constitue une des composantes.</a:t>
            </a:r>
            <a:endParaRPr lang="fr-FR"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fr-FR" noProof="0" dirty="0">
              <a:latin typeface="Calibri" charset="0"/>
            </a:endParaRPr>
          </a:p>
          <a:p>
            <a:endParaRPr lang="fr-FR" dirty="0">
              <a:latin typeface="Calibri" charset="0"/>
            </a:endParaRPr>
          </a:p>
        </p:txBody>
      </p:sp>
      <p:sp>
        <p:nvSpPr>
          <p:cNvPr id="4" name="Foliennummernplatzhalter 3"/>
          <p:cNvSpPr>
            <a:spLocks noGrp="1"/>
          </p:cNvSpPr>
          <p:nvPr>
            <p:ph type="sldNum" sz="quarter" idx="5"/>
          </p:nvPr>
        </p:nvSpPr>
        <p:spPr/>
        <p:txBody>
          <a:bodyPr/>
          <a:lstStyle>
            <a:lvl1pPr eaLnBrk="0" hangingPunct="0">
              <a:defRPr>
                <a:solidFill>
                  <a:schemeClr val="tx1"/>
                </a:solidFill>
                <a:latin typeface="Arial" charset="0"/>
                <a:ea typeface="ＭＳ Ｐゴシック" charset="0"/>
                <a:cs typeface="Arial" charset="0"/>
              </a:defRPr>
            </a:lvl1pPr>
            <a:lvl2pPr marL="1544742" indent="-594131" eaLnBrk="0" hangingPunct="0">
              <a:defRPr>
                <a:solidFill>
                  <a:schemeClr val="tx1"/>
                </a:solidFill>
                <a:latin typeface="Arial" charset="0"/>
                <a:ea typeface="Arial" charset="0"/>
                <a:cs typeface="Arial" charset="0"/>
              </a:defRPr>
            </a:lvl2pPr>
            <a:lvl3pPr marL="2376526" indent="-475305" eaLnBrk="0" hangingPunct="0">
              <a:defRPr>
                <a:solidFill>
                  <a:schemeClr val="tx1"/>
                </a:solidFill>
                <a:latin typeface="Arial" charset="0"/>
                <a:ea typeface="Arial" charset="0"/>
                <a:cs typeface="Arial" charset="0"/>
              </a:defRPr>
            </a:lvl3pPr>
            <a:lvl4pPr marL="3327136" indent="-475305" eaLnBrk="0" hangingPunct="0">
              <a:defRPr>
                <a:solidFill>
                  <a:schemeClr val="tx1"/>
                </a:solidFill>
                <a:latin typeface="Arial" charset="0"/>
                <a:ea typeface="Arial" charset="0"/>
                <a:cs typeface="Arial" charset="0"/>
              </a:defRPr>
            </a:lvl4pPr>
            <a:lvl5pPr marL="4277746" indent="-475305" eaLnBrk="0" hangingPunct="0">
              <a:defRPr>
                <a:solidFill>
                  <a:schemeClr val="tx1"/>
                </a:solidFill>
                <a:latin typeface="Arial" charset="0"/>
                <a:ea typeface="Arial" charset="0"/>
                <a:cs typeface="Arial" charset="0"/>
              </a:defRPr>
            </a:lvl5pPr>
            <a:lvl6pPr marL="5228356" indent="-475305" eaLnBrk="0" fontAlgn="base" hangingPunct="0">
              <a:spcBef>
                <a:spcPct val="0"/>
              </a:spcBef>
              <a:spcAft>
                <a:spcPct val="0"/>
              </a:spcAft>
              <a:defRPr>
                <a:solidFill>
                  <a:schemeClr val="tx1"/>
                </a:solidFill>
                <a:latin typeface="Arial" charset="0"/>
                <a:ea typeface="Arial" charset="0"/>
                <a:cs typeface="Arial" charset="0"/>
              </a:defRPr>
            </a:lvl6pPr>
            <a:lvl7pPr marL="6178967" indent="-475305" eaLnBrk="0" fontAlgn="base" hangingPunct="0">
              <a:spcBef>
                <a:spcPct val="0"/>
              </a:spcBef>
              <a:spcAft>
                <a:spcPct val="0"/>
              </a:spcAft>
              <a:defRPr>
                <a:solidFill>
                  <a:schemeClr val="tx1"/>
                </a:solidFill>
                <a:latin typeface="Arial" charset="0"/>
                <a:ea typeface="Arial" charset="0"/>
                <a:cs typeface="Arial" charset="0"/>
              </a:defRPr>
            </a:lvl7pPr>
            <a:lvl8pPr marL="7129577" indent="-475305" eaLnBrk="0" fontAlgn="base" hangingPunct="0">
              <a:spcBef>
                <a:spcPct val="0"/>
              </a:spcBef>
              <a:spcAft>
                <a:spcPct val="0"/>
              </a:spcAft>
              <a:defRPr>
                <a:solidFill>
                  <a:schemeClr val="tx1"/>
                </a:solidFill>
                <a:latin typeface="Arial" charset="0"/>
                <a:ea typeface="Arial" charset="0"/>
                <a:cs typeface="Arial" charset="0"/>
              </a:defRPr>
            </a:lvl8pPr>
            <a:lvl9pPr marL="8080187" indent="-475305"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7785D3ED-F2DD-A44F-ABC6-ED218E15694C}" type="slidenum">
              <a:rPr lang="fr-FR">
                <a:latin typeface="Calibri" charset="0"/>
              </a:rPr>
              <a:pPr eaLnBrk="1" hangingPunct="1"/>
              <a:t>14</a:t>
            </a:fld>
            <a:endParaRPr lang="fr-FR">
              <a:latin typeface="Calibri" charset="0"/>
            </a:endParaRPr>
          </a:p>
        </p:txBody>
      </p:sp>
    </p:spTree>
    <p:extLst>
      <p:ext uri="{BB962C8B-B14F-4D97-AF65-F5344CB8AC3E}">
        <p14:creationId xmlns:p14="http://schemas.microsoft.com/office/powerpoint/2010/main" val="37077235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fr-FR" dirty="0"/>
          </a:p>
        </p:txBody>
      </p:sp>
      <p:sp>
        <p:nvSpPr>
          <p:cNvPr id="4" name="Foliennummernplatzhalter 3"/>
          <p:cNvSpPr>
            <a:spLocks noGrp="1"/>
          </p:cNvSpPr>
          <p:nvPr>
            <p:ph type="sldNum" sz="quarter" idx="5"/>
          </p:nvPr>
        </p:nvSpPr>
        <p:spPr/>
        <p:txBody>
          <a:bodyPr/>
          <a:lstStyle/>
          <a:p>
            <a:fld id="{F6A8B915-0596-AE43-A2BD-37D6A333550B}" type="slidenum">
              <a:rPr lang="fr-FR" smtClean="0"/>
              <a:t>15</a:t>
            </a:fld>
            <a:endParaRPr lang="fr-FR"/>
          </a:p>
        </p:txBody>
      </p:sp>
    </p:spTree>
    <p:extLst>
      <p:ext uri="{BB962C8B-B14F-4D97-AF65-F5344CB8AC3E}">
        <p14:creationId xmlns:p14="http://schemas.microsoft.com/office/powerpoint/2010/main" val="31587749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dirty="0"/>
              <a:t>La Pédagogie relationnelle repose sur une certaine conception de la langue, de la communication et de la relation qu’il est utile de préciser.</a:t>
            </a:r>
          </a:p>
        </p:txBody>
      </p:sp>
      <p:sp>
        <p:nvSpPr>
          <p:cNvPr id="4" name="Foliennummernplatzhalter 3"/>
          <p:cNvSpPr>
            <a:spLocks noGrp="1"/>
          </p:cNvSpPr>
          <p:nvPr>
            <p:ph type="sldNum" sz="quarter" idx="10"/>
          </p:nvPr>
        </p:nvSpPr>
        <p:spPr/>
        <p:txBody>
          <a:bodyPr/>
          <a:lstStyle/>
          <a:p>
            <a:fld id="{F6A8B915-0596-AE43-A2BD-37D6A333550B}" type="slidenum">
              <a:rPr lang="fr-FR" smtClean="0"/>
              <a:t>16</a:t>
            </a:fld>
            <a:endParaRPr lang="fr-FR"/>
          </a:p>
        </p:txBody>
      </p:sp>
    </p:spTree>
    <p:extLst>
      <p:ext uri="{BB962C8B-B14F-4D97-AF65-F5344CB8AC3E}">
        <p14:creationId xmlns:p14="http://schemas.microsoft.com/office/powerpoint/2010/main" val="26815525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dirty="0"/>
              <a:t>Il importe de développer une approche qui soit en accord avec les spécificités de son objet : le langage.</a:t>
            </a:r>
          </a:p>
          <a:p>
            <a:r>
              <a:rPr lang="fr-FR" altLang="de-DE" dirty="0"/>
              <a:t>Nous ne pouvons pas enseigner une langue comme s’il s’agissait d’une simple matière à apprendre et réduire l’enseignement à la transmission d’un savoir. </a:t>
            </a:r>
          </a:p>
          <a:p>
            <a:r>
              <a:rPr lang="fr-FR" altLang="de-DE" b="1" dirty="0"/>
              <a:t>Une langue n’est pas une matière innocente.</a:t>
            </a:r>
          </a:p>
          <a:p>
            <a:endParaRPr lang="fr-FR" sz="600" dirty="0"/>
          </a:p>
          <a:p>
            <a:r>
              <a:rPr lang="fr-FR" dirty="0"/>
              <a:t>* Le terme "spirituel" est pris ici au sens de conception de l’homme, de conception de la vie… (pas au sens religieux). </a:t>
            </a:r>
          </a:p>
          <a:p>
            <a:endParaRPr lang="fr-FR" dirty="0">
              <a:solidFill>
                <a:srgbClr val="0000FF"/>
              </a:solidFill>
            </a:endParaRPr>
          </a:p>
        </p:txBody>
      </p:sp>
      <p:sp>
        <p:nvSpPr>
          <p:cNvPr id="4" name="Foliennummernplatzhalter 3"/>
          <p:cNvSpPr>
            <a:spLocks noGrp="1"/>
          </p:cNvSpPr>
          <p:nvPr>
            <p:ph type="sldNum" sz="quarter" idx="5"/>
          </p:nvPr>
        </p:nvSpPr>
        <p:spPr/>
        <p:txBody>
          <a:bodyPr/>
          <a:lstStyle/>
          <a:p>
            <a:fld id="{F6A8B915-0596-AE43-A2BD-37D6A333550B}" type="slidenum">
              <a:rPr lang="fr-FR" smtClean="0"/>
              <a:t>17</a:t>
            </a:fld>
            <a:endParaRPr lang="fr-FR"/>
          </a:p>
        </p:txBody>
      </p:sp>
    </p:spTree>
    <p:extLst>
      <p:ext uri="{BB962C8B-B14F-4D97-AF65-F5344CB8AC3E}">
        <p14:creationId xmlns:p14="http://schemas.microsoft.com/office/powerpoint/2010/main" val="8249657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fr-FR" dirty="0"/>
          </a:p>
        </p:txBody>
      </p:sp>
      <p:sp>
        <p:nvSpPr>
          <p:cNvPr id="4" name="Foliennummernplatzhalter 3"/>
          <p:cNvSpPr>
            <a:spLocks noGrp="1"/>
          </p:cNvSpPr>
          <p:nvPr>
            <p:ph type="sldNum" sz="quarter" idx="5"/>
          </p:nvPr>
        </p:nvSpPr>
        <p:spPr/>
        <p:txBody>
          <a:bodyPr/>
          <a:lstStyle/>
          <a:p>
            <a:fld id="{F6A8B915-0596-AE43-A2BD-37D6A333550B}" type="slidenum">
              <a:rPr lang="fr-FR" smtClean="0"/>
              <a:t>18</a:t>
            </a:fld>
            <a:endParaRPr lang="fr-FR"/>
          </a:p>
        </p:txBody>
      </p:sp>
    </p:spTree>
    <p:extLst>
      <p:ext uri="{BB962C8B-B14F-4D97-AF65-F5344CB8AC3E}">
        <p14:creationId xmlns:p14="http://schemas.microsoft.com/office/powerpoint/2010/main" val="17007691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defRPr/>
            </a:pPr>
            <a:r>
              <a:rPr lang="fr-FR" dirty="0"/>
              <a:t>Cette citation met en relief le lien entre la langue et l'être. </a:t>
            </a:r>
          </a:p>
          <a:p>
            <a:pPr marL="0" marR="0" lvl="0" indent="0" algn="l" defTabSz="457200" rtl="0" eaLnBrk="1" fontAlgn="auto" latinLnBrk="0" hangingPunct="1">
              <a:lnSpc>
                <a:spcPct val="100000"/>
              </a:lnSpc>
              <a:spcBef>
                <a:spcPts val="0"/>
              </a:spcBef>
              <a:spcAft>
                <a:spcPts val="0"/>
              </a:spcAft>
              <a:buClrTx/>
              <a:buSzTx/>
              <a:buFontTx/>
              <a:buNone/>
              <a:tabLst/>
              <a:defRPr/>
            </a:pPr>
            <a:endParaRPr lang="fr-FR" sz="800" dirty="0"/>
          </a:p>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Ce n'est pas par hasard que Jacques Lacan qualifie l'homme de « parlêtre ».</a:t>
            </a:r>
          </a:p>
          <a:p>
            <a:pPr marL="0" marR="0" lvl="0" indent="0" algn="l" defTabSz="457200" rtl="0" eaLnBrk="1" fontAlgn="auto" latinLnBrk="0" hangingPunct="1">
              <a:lnSpc>
                <a:spcPct val="100000"/>
              </a:lnSpc>
              <a:spcBef>
                <a:spcPts val="0"/>
              </a:spcBef>
              <a:spcAft>
                <a:spcPts val="0"/>
              </a:spcAft>
              <a:buClrTx/>
              <a:buSzTx/>
              <a:buFontTx/>
              <a:buNone/>
              <a:tabLst/>
              <a:defRPr/>
            </a:pPr>
            <a:endParaRPr lang="fr-FR" altLang="de-DE" sz="800" dirty="0">
              <a:ea typeface="ＭＳ Ｐゴシック" panose="020B0600070205080204" pitchFamily="34"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fr-FR" altLang="de-DE" dirty="0">
                <a:ea typeface="ＭＳ Ｐゴシック" panose="020B0600070205080204" pitchFamily="34" charset="-128"/>
              </a:rPr>
              <a:t>La langue n</a:t>
            </a:r>
            <a:r>
              <a:rPr lang="ja-JP" altLang="fr-FR">
                <a:ea typeface="+mn-ea"/>
              </a:rPr>
              <a:t>‘</a:t>
            </a:r>
            <a:r>
              <a:rPr lang="fr-FR" altLang="ja-JP" dirty="0">
                <a:ea typeface="+mn-ea"/>
              </a:rPr>
              <a:t>est pas une matière neutre en raison des trois fonctions fondamentales du langage. </a:t>
            </a:r>
            <a:endParaRPr lang="fr-FR" altLang="ja-JP" b="1" dirty="0">
              <a:ea typeface="+mn-ea"/>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fr-FR" altLang="ja-JP" b="1" dirty="0">
                <a:ea typeface="+mn-ea"/>
              </a:rPr>
              <a:t>La fonction expressive</a:t>
            </a:r>
            <a:r>
              <a:rPr lang="fr-FR" altLang="ja-JP" b="1" dirty="0"/>
              <a:t> : </a:t>
            </a:r>
            <a:r>
              <a:rPr lang="fr-FR" dirty="0"/>
              <a:t>Parler, c’est en premier  s’exprimer!</a:t>
            </a:r>
          </a:p>
          <a:p>
            <a:pPr lvl="0">
              <a:defRPr/>
            </a:pPr>
            <a:r>
              <a:rPr lang="fr-FR" altLang="ja-JP" b="1" dirty="0"/>
              <a:t>La fonction communicative </a:t>
            </a:r>
            <a:r>
              <a:rPr lang="fr-FR" altLang="ja-JP" b="1" dirty="0">
                <a:ea typeface="+mn-ea"/>
              </a:rPr>
              <a:t>:  </a:t>
            </a:r>
            <a:r>
              <a:rPr lang="fr-FR" altLang="ja-JP" dirty="0">
                <a:ea typeface="+mn-ea"/>
              </a:rPr>
              <a:t>Parler, c’est </a:t>
            </a:r>
            <a:r>
              <a:rPr lang="fr-FR" altLang="ja-JP" b="1" dirty="0">
                <a:ea typeface="+mn-ea"/>
              </a:rPr>
              <a:t> </a:t>
            </a:r>
            <a:r>
              <a:rPr lang="fr-FR" altLang="ja-JP" dirty="0">
                <a:ea typeface="+mn-ea"/>
              </a:rPr>
              <a:t>entrer en relation, rencontre</a:t>
            </a:r>
          </a:p>
          <a:p>
            <a:pPr lvl="0">
              <a:defRPr/>
            </a:pPr>
            <a:r>
              <a:rPr lang="fr-FR" altLang="ja-JP" b="1" dirty="0"/>
              <a:t>La fonction symbolique </a:t>
            </a:r>
            <a:r>
              <a:rPr lang="fr-FR" altLang="ja-JP" b="1" dirty="0">
                <a:ea typeface="+mn-ea"/>
              </a:rPr>
              <a:t>: </a:t>
            </a:r>
            <a:r>
              <a:rPr lang="fr-FR" altLang="ja-JP" dirty="0">
                <a:ea typeface="+mn-ea"/>
              </a:rPr>
              <a:t>Parler </a:t>
            </a:r>
            <a:r>
              <a:rPr lang="fr-FR" altLang="ja-JP" dirty="0"/>
              <a:t>transmet</a:t>
            </a:r>
            <a:r>
              <a:rPr lang="fr-FR" altLang="ja-JP" dirty="0">
                <a:ea typeface="+mn-ea"/>
              </a:rPr>
              <a:t> des représentations (inter-/) subjectives</a:t>
            </a:r>
          </a:p>
          <a:p>
            <a:pPr marL="0" marR="0" lvl="0" indent="0" algn="l" defTabSz="457200" rtl="0" eaLnBrk="1" fontAlgn="auto" latinLnBrk="0" hangingPunct="1">
              <a:lnSpc>
                <a:spcPct val="100000"/>
              </a:lnSpc>
              <a:spcBef>
                <a:spcPts val="0"/>
              </a:spcBef>
              <a:spcAft>
                <a:spcPts val="0"/>
              </a:spcAft>
              <a:buClrTx/>
              <a:buSzTx/>
              <a:buFontTx/>
              <a:buNone/>
              <a:tabLst/>
              <a:defRPr/>
            </a:pPr>
            <a:endParaRPr lang="fr-FR" sz="800" dirty="0"/>
          </a:p>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Les autres fonctions du langage (référentielle, métalinguistique… ) sont subordonnées à ces trois fonctions principales. </a:t>
            </a:r>
          </a:p>
        </p:txBody>
      </p:sp>
      <p:sp>
        <p:nvSpPr>
          <p:cNvPr id="4" name="Foliennummernplatzhalter 3"/>
          <p:cNvSpPr>
            <a:spLocks noGrp="1"/>
          </p:cNvSpPr>
          <p:nvPr>
            <p:ph type="sldNum" sz="quarter" idx="10"/>
          </p:nvPr>
        </p:nvSpPr>
        <p:spPr/>
        <p:txBody>
          <a:bodyPr/>
          <a:lstStyle/>
          <a:p>
            <a:fld id="{F6A8B915-0596-AE43-A2BD-37D6A333550B}" type="slidenum">
              <a:rPr lang="fr-FR" smtClean="0"/>
              <a:t>19</a:t>
            </a:fld>
            <a:endParaRPr lang="fr-FR"/>
          </a:p>
        </p:txBody>
      </p:sp>
    </p:spTree>
    <p:extLst>
      <p:ext uri="{BB962C8B-B14F-4D97-AF65-F5344CB8AC3E}">
        <p14:creationId xmlns:p14="http://schemas.microsoft.com/office/powerpoint/2010/main" val="2653563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dirty="0"/>
              <a:t>Les notes dépassent parfois la partie visible du mode présentateur. Vérifiez si vous voyez bien toute la note en déroulant le texte avec </a:t>
            </a:r>
            <a:r>
              <a:rPr lang="fr-FR"/>
              <a:t>la souris.</a:t>
            </a:r>
            <a:endParaRPr lang="fr-FR" dirty="0"/>
          </a:p>
        </p:txBody>
      </p:sp>
      <p:sp>
        <p:nvSpPr>
          <p:cNvPr id="4" name="Foliennummernplatzhalter 3"/>
          <p:cNvSpPr>
            <a:spLocks noGrp="1"/>
          </p:cNvSpPr>
          <p:nvPr>
            <p:ph type="sldNum" sz="quarter" idx="5"/>
          </p:nvPr>
        </p:nvSpPr>
        <p:spPr/>
        <p:txBody>
          <a:bodyPr/>
          <a:lstStyle/>
          <a:p>
            <a:fld id="{F6A8B915-0596-AE43-A2BD-37D6A333550B}" type="slidenum">
              <a:rPr lang="fr-FR" smtClean="0"/>
              <a:t>2</a:t>
            </a:fld>
            <a:endParaRPr lang="fr-FR"/>
          </a:p>
        </p:txBody>
      </p:sp>
    </p:spTree>
    <p:extLst>
      <p:ext uri="{BB962C8B-B14F-4D97-AF65-F5344CB8AC3E}">
        <p14:creationId xmlns:p14="http://schemas.microsoft.com/office/powerpoint/2010/main" val="38796833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1036677" y="4343400"/>
            <a:ext cx="4853763" cy="4114800"/>
          </a:xfrm>
        </p:spPr>
        <p:txBody>
          <a:bodyPr/>
          <a:lstStyle/>
          <a:p>
            <a:pPr lvl="0">
              <a:defRPr/>
            </a:pPr>
            <a:r>
              <a:rPr lang="fr-FR" dirty="0"/>
              <a:t>En communication, c’est ce qui est exprimé qui importe le plus. La signification (les connotations) permet de percevoir ce qui est exprimé et donc une partie de l’intention du locuteur,  cela va au-delà du sens des énoncés (le dénotatif).</a:t>
            </a:r>
          </a:p>
          <a:p>
            <a:r>
              <a:rPr lang="fr-FR" dirty="0"/>
              <a:t>C’est à travers  les nuances intonatives que s’exprime l’affectivité, c’est-à-dire la relation que nous avons à ce que nous disons. </a:t>
            </a:r>
          </a:p>
          <a:p>
            <a:r>
              <a:rPr lang="fr-FR" dirty="0"/>
              <a:t>Il importe donc de sensibiliser les participants à la perception de nuances d’expression transmises par l’intonation pour accéder à la signification du message et pas seulement à son sens. </a:t>
            </a:r>
          </a:p>
          <a:p>
            <a:r>
              <a:rPr lang="fr-FR" dirty="0"/>
              <a:t>Il est également fondamental en communication de percevoir non seulement ce qui est dit mais ce qui est exprimé par les locuteurs. </a:t>
            </a:r>
          </a:p>
          <a:p>
            <a:endParaRPr lang="fr-FR" sz="800" b="1" dirty="0"/>
          </a:p>
          <a:p>
            <a:endParaRPr lang="fr-FR" dirty="0"/>
          </a:p>
        </p:txBody>
      </p:sp>
      <p:sp>
        <p:nvSpPr>
          <p:cNvPr id="4" name="Foliennummernplatzhalter 3"/>
          <p:cNvSpPr>
            <a:spLocks noGrp="1"/>
          </p:cNvSpPr>
          <p:nvPr>
            <p:ph type="sldNum" sz="quarter" idx="5"/>
          </p:nvPr>
        </p:nvSpPr>
        <p:spPr/>
        <p:txBody>
          <a:bodyPr/>
          <a:lstStyle/>
          <a:p>
            <a:fld id="{F6A8B915-0596-AE43-A2BD-37D6A333550B}" type="slidenum">
              <a:rPr lang="fr-FR" smtClean="0"/>
              <a:t>20</a:t>
            </a:fld>
            <a:endParaRPr lang="fr-FR"/>
          </a:p>
        </p:txBody>
      </p:sp>
    </p:spTree>
    <p:extLst>
      <p:ext uri="{BB962C8B-B14F-4D97-AF65-F5344CB8AC3E}">
        <p14:creationId xmlns:p14="http://schemas.microsoft.com/office/powerpoint/2010/main" val="9650511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lvl="0">
              <a:defRPr/>
            </a:pPr>
            <a:r>
              <a:rPr lang="fr-FR" b="1" dirty="0"/>
              <a:t>DANSEUR</a:t>
            </a:r>
            <a:r>
              <a:rPr lang="fr-FR" dirty="0"/>
              <a:t> </a:t>
            </a:r>
          </a:p>
          <a:p>
            <a:pPr lvl="0">
              <a:defRPr/>
            </a:pPr>
            <a:r>
              <a:rPr lang="fr-FR" dirty="0"/>
              <a:t>L’exemple d’un danseur peut illustrer cette double dimension. </a:t>
            </a:r>
          </a:p>
          <a:p>
            <a:r>
              <a:rPr lang="fr-FR" dirty="0"/>
              <a:t>Ce qui est important pour un danseur, ce n’est pas seulement de connaître et de maîtriser les pas ou les figures de la danse qu’il doit exécuter, mais d’avoir développé des capacités qui vont lui permettre d’être un bon danseur : le  sens du rythme, la perception de son corps, la souplesse, la sensibilité, le sens de l'observation, la capacité d’écoute et de perception de l’autre, la capacité de synchronisation avec les partenaires, le sens de l’espace…</a:t>
            </a:r>
          </a:p>
          <a:p>
            <a:r>
              <a:rPr lang="fr-FR" dirty="0"/>
              <a:t>Nous pouvons transposer ce double niveau de compétences  à l'apprentissage des langues. </a:t>
            </a:r>
          </a:p>
        </p:txBody>
      </p:sp>
      <p:sp>
        <p:nvSpPr>
          <p:cNvPr id="4" name="Foliennummernplatzhalter 3"/>
          <p:cNvSpPr>
            <a:spLocks noGrp="1"/>
          </p:cNvSpPr>
          <p:nvPr>
            <p:ph type="sldNum" sz="quarter" idx="10"/>
          </p:nvPr>
        </p:nvSpPr>
        <p:spPr/>
        <p:txBody>
          <a:bodyPr/>
          <a:lstStyle/>
          <a:p>
            <a:fld id="{F6A8B915-0596-AE43-A2BD-37D6A333550B}" type="slidenum">
              <a:rPr lang="fr-FR" smtClean="0"/>
              <a:t>21</a:t>
            </a:fld>
            <a:endParaRPr lang="fr-FR"/>
          </a:p>
        </p:txBody>
      </p:sp>
    </p:spTree>
    <p:extLst>
      <p:ext uri="{BB962C8B-B14F-4D97-AF65-F5344CB8AC3E}">
        <p14:creationId xmlns:p14="http://schemas.microsoft.com/office/powerpoint/2010/main" val="38894894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lvl="0">
              <a:defRPr/>
            </a:pPr>
            <a:r>
              <a:rPr lang="fr-FR" sz="1000" b="1" dirty="0"/>
              <a:t>Double dimension de l’apprentissage </a:t>
            </a:r>
            <a:endParaRPr lang="fr-FR" sz="1000" dirty="0"/>
          </a:p>
          <a:p>
            <a:pPr lvl="0">
              <a:defRPr/>
            </a:pPr>
            <a:r>
              <a:rPr lang="fr-FR" altLang="de-DE" sz="1000" dirty="0"/>
              <a:t>Lors de ma formation pédagogique, j'ai appris à enseigner </a:t>
            </a:r>
            <a:r>
              <a:rPr lang="fr-FR" altLang="de-DE" sz="1000" b="1" dirty="0"/>
              <a:t>le niveau de surface :</a:t>
            </a:r>
            <a:r>
              <a:rPr lang="fr-FR" altLang="de-DE" sz="1000" dirty="0"/>
              <a:t> la grammaire, le lexique, un peu la prononciation et les aspects  culturels, à cette époque essentiellement à travers la littérature.</a:t>
            </a:r>
          </a:p>
          <a:p>
            <a:pPr lvl="0">
              <a:defRPr/>
            </a:pPr>
            <a:r>
              <a:rPr lang="fr-FR" altLang="de-DE" sz="1000" dirty="0"/>
              <a:t>Mais, tout comme pour le danseur,  il est tout aussi important de développer </a:t>
            </a:r>
            <a:r>
              <a:rPr lang="fr-FR" altLang="de-DE" sz="1000" b="1" dirty="0"/>
              <a:t>le niveau profond</a:t>
            </a:r>
            <a:r>
              <a:rPr lang="fr-FR" altLang="de-DE" sz="1000" dirty="0"/>
              <a:t> qui concerne les attitudes, les comportements et les compétences de communication (la réceptivité et l’expression). </a:t>
            </a:r>
          </a:p>
          <a:p>
            <a:pPr lvl="0">
              <a:defRPr/>
            </a:pPr>
            <a:r>
              <a:rPr lang="fr-FR" altLang="de-DE" sz="1000" dirty="0"/>
              <a:t>Les gens qui sont considérés comme </a:t>
            </a:r>
            <a:r>
              <a:rPr lang="fr-FR" altLang="de-DE" sz="1000" b="1" dirty="0"/>
              <a:t>d</a:t>
            </a:r>
            <a:r>
              <a:rPr lang="fr-FR" sz="1000" b="1" dirty="0"/>
              <a:t>oués pour les langues </a:t>
            </a:r>
            <a:r>
              <a:rPr lang="fr-FR" sz="1000" dirty="0"/>
              <a:t>maîtrisent particulièrement certaines de ces compétences profondes.</a:t>
            </a:r>
          </a:p>
          <a:p>
            <a:pPr lvl="0">
              <a:defRPr/>
            </a:pPr>
            <a:r>
              <a:rPr lang="fr-FR" sz="1000" dirty="0"/>
              <a:t>Celles-ci peuvent être développées à partir de petits exercices associés à une activité linguistique.</a:t>
            </a:r>
          </a:p>
          <a:p>
            <a:pPr lvl="0">
              <a:defRPr/>
            </a:pPr>
            <a:endParaRPr lang="fr-FR" sz="1000" dirty="0"/>
          </a:p>
          <a:p>
            <a:r>
              <a:rPr lang="fr-FR" sz="1000" dirty="0"/>
              <a:t>Nous proposerons ensuite  un texte court que nous faisons reprendre par les participants en cours pour les sensibiliser à une attitude importante dans l'apprentissage (voir diapositive 24 et la note explicative).</a:t>
            </a:r>
          </a:p>
          <a:p>
            <a:endParaRPr lang="fr-FR" sz="1000" dirty="0"/>
          </a:p>
          <a:p>
            <a:pPr marL="171450" indent="-171450">
              <a:buFontTx/>
              <a:buChar char="-"/>
            </a:pPr>
            <a:r>
              <a:rPr lang="fr-FR" sz="1000" b="1" dirty="0"/>
              <a:t>Miroir des lèvres </a:t>
            </a:r>
            <a:r>
              <a:rPr lang="fr-FR" sz="1000" dirty="0"/>
              <a:t>avec Marjorie (voir webinaire).</a:t>
            </a:r>
          </a:p>
        </p:txBody>
      </p:sp>
      <p:sp>
        <p:nvSpPr>
          <p:cNvPr id="4" name="Foliennummernplatzhalter 3"/>
          <p:cNvSpPr>
            <a:spLocks noGrp="1"/>
          </p:cNvSpPr>
          <p:nvPr>
            <p:ph type="sldNum" sz="quarter" idx="5"/>
          </p:nvPr>
        </p:nvSpPr>
        <p:spPr/>
        <p:txBody>
          <a:bodyPr/>
          <a:lstStyle/>
          <a:p>
            <a:fld id="{F6A8B915-0596-AE43-A2BD-37D6A333550B}" type="slidenum">
              <a:rPr lang="fr-FR" smtClean="0"/>
              <a:t>22</a:t>
            </a:fld>
            <a:endParaRPr lang="fr-FR"/>
          </a:p>
        </p:txBody>
      </p:sp>
    </p:spTree>
    <p:extLst>
      <p:ext uri="{BB962C8B-B14F-4D97-AF65-F5344CB8AC3E}">
        <p14:creationId xmlns:p14="http://schemas.microsoft.com/office/powerpoint/2010/main" val="34205099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65225" y="685800"/>
            <a:ext cx="4572000" cy="3429000"/>
          </a:xfrm>
        </p:spPr>
      </p:sp>
      <p:sp>
        <p:nvSpPr>
          <p:cNvPr id="3" name="Notizenplatzhalter 2"/>
          <p:cNvSpPr>
            <a:spLocks noGrp="1"/>
          </p:cNvSpPr>
          <p:nvPr>
            <p:ph type="body" idx="1"/>
          </p:nvPr>
        </p:nvSpPr>
        <p:spPr/>
        <p:txBody>
          <a:bodyPr/>
          <a:lstStyle/>
          <a:p>
            <a:endParaRPr lang="fr-FR" dirty="0"/>
          </a:p>
          <a:p>
            <a:endParaRPr lang="fr-FR" dirty="0"/>
          </a:p>
          <a:p>
            <a:r>
              <a:rPr lang="fr-FR" dirty="0"/>
              <a:t>A commence pense à une phrase et, dans un premier temps, articule cette phrase sans la dire. Il répète plusieurs fois cette phrase et B progressivement imite l'articulation de A.</a:t>
            </a:r>
          </a:p>
          <a:p>
            <a:r>
              <a:rPr lang="fr-FR" dirty="0"/>
              <a:t>Dans un second temps, A chuchote l'énoncé que B reprend également en chuchotant. </a:t>
            </a:r>
          </a:p>
          <a:p>
            <a:r>
              <a:rPr lang="fr-FR" dirty="0"/>
              <a:t>Puis A dit à haute voix son énoncé repris en écho par B.</a:t>
            </a:r>
          </a:p>
          <a:p>
            <a:r>
              <a:rPr lang="fr-FR" dirty="0"/>
              <a:t>Lorsque B maîtrise bien l'énoncé, A ne fait plus qu'accompagner B en baissant doucement la voix puis le laisse dire cette phrase tout seul. </a:t>
            </a:r>
          </a:p>
        </p:txBody>
      </p:sp>
      <p:sp>
        <p:nvSpPr>
          <p:cNvPr id="4" name="Foliennummernplatzhalter 3"/>
          <p:cNvSpPr>
            <a:spLocks noGrp="1"/>
          </p:cNvSpPr>
          <p:nvPr>
            <p:ph type="sldNum" sz="quarter" idx="5"/>
          </p:nvPr>
        </p:nvSpPr>
        <p:spPr/>
        <p:txBody>
          <a:bodyPr/>
          <a:lstStyle/>
          <a:p>
            <a:fld id="{F6A8B915-0596-AE43-A2BD-37D6A333550B}" type="slidenum">
              <a:rPr lang="fr-FR" smtClean="0"/>
              <a:t>24</a:t>
            </a:fld>
            <a:endParaRPr lang="fr-FR"/>
          </a:p>
        </p:txBody>
      </p:sp>
    </p:spTree>
    <p:extLst>
      <p:ext uri="{BB962C8B-B14F-4D97-AF65-F5344CB8AC3E}">
        <p14:creationId xmlns:p14="http://schemas.microsoft.com/office/powerpoint/2010/main" val="7823057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p:txBody>
          <a:bodyPr/>
          <a:lstStyle/>
          <a:p>
            <a:r>
              <a:rPr lang="fr-FR" b="1" dirty="0"/>
              <a:t>Nous pouvons également développer certaines attitude à l’aide de petits textes. </a:t>
            </a:r>
          </a:p>
          <a:p>
            <a:endParaRPr lang="fr-FR" sz="300" dirty="0"/>
          </a:p>
          <a:p>
            <a:r>
              <a:rPr lang="fr-FR" dirty="0"/>
              <a:t>Ainsi, certains participants prennent continuellement comme référence le meilleur du groupe, ce qui réduit leur confiance en eux-mêmes et inhibe partiellement leur apprentissage.</a:t>
            </a:r>
          </a:p>
          <a:p>
            <a:r>
              <a:rPr lang="fr-FR" dirty="0"/>
              <a:t>Le schéma (diapositive 22) sur la </a:t>
            </a:r>
            <a:r>
              <a:rPr lang="fr-FR" b="1" dirty="0"/>
              <a:t>Conception de l’apprentissage en psychodramaturgie </a:t>
            </a:r>
            <a:r>
              <a:rPr lang="fr-FR" dirty="0"/>
              <a:t>propose dans le « </a:t>
            </a:r>
            <a:r>
              <a:rPr lang="fr-FR" i="1" dirty="0"/>
              <a:t>Développement des </a:t>
            </a:r>
            <a:r>
              <a:rPr lang="fr-FR" dirty="0"/>
              <a:t>a</a:t>
            </a:r>
            <a:r>
              <a:rPr lang="fr-FR" i="1" dirty="0"/>
              <a:t>ttitudes et comportements » </a:t>
            </a:r>
            <a:r>
              <a:rPr lang="fr-FR" dirty="0"/>
              <a:t>que chacun soit «sa propre référence ». </a:t>
            </a:r>
          </a:p>
          <a:p>
            <a:endParaRPr lang="fr-FR" sz="600" dirty="0"/>
          </a:p>
          <a:p>
            <a:r>
              <a:rPr lang="fr-FR" dirty="0"/>
              <a:t>Le texte ci-dessus </a:t>
            </a:r>
            <a:r>
              <a:rPr lang="fr-FR" i="1" dirty="0"/>
              <a:t>Chacun son rythme  </a:t>
            </a:r>
            <a:r>
              <a:rPr lang="fr-FR" dirty="0"/>
              <a:t>accompagné de mouvements invite, parmi d’autres,  à suivre son chemin à son rythme au lieu de prendre les autres comme référence.  Il constitue une invitation à l’autonomie dans sa progression dans la langue.</a:t>
            </a:r>
          </a:p>
          <a:p>
            <a:endParaRPr lang="fr-FR" dirty="0"/>
          </a:p>
        </p:txBody>
      </p:sp>
      <p:sp>
        <p:nvSpPr>
          <p:cNvPr id="4" name="Foliennummernplatzhalter 3"/>
          <p:cNvSpPr>
            <a:spLocks noGrp="1"/>
          </p:cNvSpPr>
          <p:nvPr>
            <p:ph type="sldNum" sz="quarter" idx="5"/>
          </p:nvPr>
        </p:nvSpPr>
        <p:spPr/>
        <p:txBody>
          <a:bodyPr/>
          <a:lstStyle/>
          <a:p>
            <a:fld id="{F6A8B915-0596-AE43-A2BD-37D6A333550B}" type="slidenum">
              <a:rPr lang="fr-FR" smtClean="0"/>
              <a:t>25</a:t>
            </a:fld>
            <a:endParaRPr lang="fr-FR"/>
          </a:p>
        </p:txBody>
      </p:sp>
    </p:spTree>
    <p:extLst>
      <p:ext uri="{BB962C8B-B14F-4D97-AF65-F5344CB8AC3E}">
        <p14:creationId xmlns:p14="http://schemas.microsoft.com/office/powerpoint/2010/main" val="13026638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On ne peut séparer l’apprentissage et la vie.</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L'apprentissage est vie, la vies est un continuel apprentissage. </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Pour l’animatrice  il s’agit d’éduquer (ex-</a:t>
            </a:r>
            <a:r>
              <a:rPr lang="fr-FR" sz="1200" kern="1200" dirty="0" err="1">
                <a:solidFill>
                  <a:schemeClr val="tx1"/>
                </a:solidFill>
                <a:effectLst/>
                <a:latin typeface="+mn-lt"/>
                <a:ea typeface="+mn-ea"/>
                <a:cs typeface="+mn-cs"/>
              </a:rPr>
              <a:t>ducere</a:t>
            </a:r>
            <a:r>
              <a:rPr lang="fr-FR" sz="1200" kern="1200" dirty="0">
                <a:solidFill>
                  <a:schemeClr val="tx1"/>
                </a:solidFill>
                <a:effectLst/>
                <a:latin typeface="+mn-lt"/>
                <a:ea typeface="+mn-ea"/>
                <a:cs typeface="+mn-cs"/>
              </a:rPr>
              <a:t> : conduire hors de soi) plus que d’enseigner.</a:t>
            </a:r>
            <a:endParaRPr lang="de-DE" sz="1200" kern="1200" dirty="0">
              <a:solidFill>
                <a:schemeClr val="tx1"/>
              </a:solidFill>
              <a:effectLst/>
              <a:latin typeface="+mn-lt"/>
              <a:ea typeface="+mn-ea"/>
              <a:cs typeface="+mn-cs"/>
            </a:endParaRPr>
          </a:p>
          <a:p>
            <a:endParaRPr lang="fr-FR" dirty="0"/>
          </a:p>
        </p:txBody>
      </p:sp>
      <p:sp>
        <p:nvSpPr>
          <p:cNvPr id="4" name="Foliennummernplatzhalter 3"/>
          <p:cNvSpPr>
            <a:spLocks noGrp="1"/>
          </p:cNvSpPr>
          <p:nvPr>
            <p:ph type="sldNum" sz="quarter" idx="5"/>
          </p:nvPr>
        </p:nvSpPr>
        <p:spPr/>
        <p:txBody>
          <a:bodyPr/>
          <a:lstStyle/>
          <a:p>
            <a:fld id="{F6A8B915-0596-AE43-A2BD-37D6A333550B}" type="slidenum">
              <a:rPr lang="fr-FR" smtClean="0"/>
              <a:t>26</a:t>
            </a:fld>
            <a:endParaRPr lang="fr-FR"/>
          </a:p>
        </p:txBody>
      </p:sp>
    </p:spTree>
    <p:extLst>
      <p:ext uri="{BB962C8B-B14F-4D97-AF65-F5344CB8AC3E}">
        <p14:creationId xmlns:p14="http://schemas.microsoft.com/office/powerpoint/2010/main" val="32906459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fr-FR" dirty="0"/>
          </a:p>
        </p:txBody>
      </p:sp>
      <p:sp>
        <p:nvSpPr>
          <p:cNvPr id="4" name="Foliennummernplatzhalter 3"/>
          <p:cNvSpPr>
            <a:spLocks noGrp="1"/>
          </p:cNvSpPr>
          <p:nvPr>
            <p:ph type="sldNum" sz="quarter" idx="5"/>
          </p:nvPr>
        </p:nvSpPr>
        <p:spPr/>
        <p:txBody>
          <a:bodyPr/>
          <a:lstStyle/>
          <a:p>
            <a:fld id="{F6A8B915-0596-AE43-A2BD-37D6A333550B}" type="slidenum">
              <a:rPr lang="fr-FR" smtClean="0"/>
              <a:t>27</a:t>
            </a:fld>
            <a:endParaRPr lang="fr-FR"/>
          </a:p>
        </p:txBody>
      </p:sp>
    </p:spTree>
    <p:extLst>
      <p:ext uri="{BB962C8B-B14F-4D97-AF65-F5344CB8AC3E}">
        <p14:creationId xmlns:p14="http://schemas.microsoft.com/office/powerpoint/2010/main" val="30582409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dirty="0"/>
              <a:t>Réponse faite en 1998  à un journaliste qui, après avoir filmé un cours d’allemand de Stefanie à Genève,  demande à un de ses élèves : « Ce n’est pas trop difficile l’allemand ?  » </a:t>
            </a:r>
          </a:p>
          <a:p>
            <a:endParaRPr lang="fr-FR" dirty="0"/>
          </a:p>
        </p:txBody>
      </p:sp>
      <p:sp>
        <p:nvSpPr>
          <p:cNvPr id="4" name="Foliennummernplatzhalter 3"/>
          <p:cNvSpPr>
            <a:spLocks noGrp="1"/>
          </p:cNvSpPr>
          <p:nvPr>
            <p:ph type="sldNum" sz="quarter" idx="5"/>
          </p:nvPr>
        </p:nvSpPr>
        <p:spPr/>
        <p:txBody>
          <a:bodyPr/>
          <a:lstStyle/>
          <a:p>
            <a:fld id="{F6A8B915-0596-AE43-A2BD-37D6A333550B}" type="slidenum">
              <a:rPr lang="fr-FR" smtClean="0"/>
              <a:t>28</a:t>
            </a:fld>
            <a:endParaRPr lang="fr-FR"/>
          </a:p>
        </p:txBody>
      </p:sp>
    </p:spTree>
    <p:extLst>
      <p:ext uri="{BB962C8B-B14F-4D97-AF65-F5344CB8AC3E}">
        <p14:creationId xmlns:p14="http://schemas.microsoft.com/office/powerpoint/2010/main" val="294210790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65225" y="685800"/>
            <a:ext cx="4572000" cy="3429000"/>
          </a:xfrm>
        </p:spPr>
      </p:sp>
      <p:sp>
        <p:nvSpPr>
          <p:cNvPr id="3" name="Notizenplatzhalter 2"/>
          <p:cNvSpPr>
            <a:spLocks noGrp="1"/>
          </p:cNvSpPr>
          <p:nvPr>
            <p:ph type="body" idx="1"/>
          </p:nvPr>
        </p:nvSpPr>
        <p:spPr/>
        <p:txBody>
          <a:bodyPr/>
          <a:lstStyle/>
          <a:p>
            <a:r>
              <a:rPr lang="fr-FR" dirty="0"/>
              <a:t> </a:t>
            </a:r>
          </a:p>
        </p:txBody>
      </p:sp>
      <p:sp>
        <p:nvSpPr>
          <p:cNvPr id="4" name="Foliennummernplatzhalter 3"/>
          <p:cNvSpPr>
            <a:spLocks noGrp="1"/>
          </p:cNvSpPr>
          <p:nvPr>
            <p:ph type="sldNum" sz="quarter" idx="5"/>
          </p:nvPr>
        </p:nvSpPr>
        <p:spPr/>
        <p:txBody>
          <a:bodyPr/>
          <a:lstStyle/>
          <a:p>
            <a:fld id="{F6A8B915-0596-AE43-A2BD-37D6A333550B}" type="slidenum">
              <a:rPr lang="fr-FR" smtClean="0"/>
              <a:t>29</a:t>
            </a:fld>
            <a:endParaRPr lang="fr-FR"/>
          </a:p>
        </p:txBody>
      </p:sp>
    </p:spTree>
    <p:extLst>
      <p:ext uri="{BB962C8B-B14F-4D97-AF65-F5344CB8AC3E}">
        <p14:creationId xmlns:p14="http://schemas.microsoft.com/office/powerpoint/2010/main" val="20695533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dirty="0"/>
              <a:t>Si nous créons une relation positive à la langue, les participants pourront mieux intégrer les structures et le lexique. </a:t>
            </a:r>
          </a:p>
          <a:p>
            <a:r>
              <a:rPr lang="fr-FR" dirty="0"/>
              <a:t>La volonté seule ne fait pas long feu, il suffit d’observer ce que deviennent les bonnes résolutions en début d’année ou le désir de maigrir ou d’arrêter de fumer. </a:t>
            </a:r>
          </a:p>
          <a:p>
            <a:r>
              <a:rPr lang="fr-FR" dirty="0"/>
              <a:t>Une activité à long terme est entretenue et développée à travers la motivation qui maintient et nourrit la volonté.</a:t>
            </a:r>
          </a:p>
          <a:p>
            <a:r>
              <a:rPr lang="fr-FR" dirty="0"/>
              <a:t>Une relation positive à la langue </a:t>
            </a:r>
            <a:r>
              <a:rPr lang="fr-FR" b="1" dirty="0"/>
              <a:t>stimule la motivation </a:t>
            </a:r>
            <a:r>
              <a:rPr lang="fr-FR" dirty="0"/>
              <a:t>qui elle-même catalyse  alors la volonté et  peut ainsi faciliter un apprentissage dans la durée. </a:t>
            </a:r>
          </a:p>
        </p:txBody>
      </p:sp>
      <p:sp>
        <p:nvSpPr>
          <p:cNvPr id="4" name="Foliennummernplatzhalter 3"/>
          <p:cNvSpPr>
            <a:spLocks noGrp="1"/>
          </p:cNvSpPr>
          <p:nvPr>
            <p:ph type="sldNum" sz="quarter" idx="5"/>
          </p:nvPr>
        </p:nvSpPr>
        <p:spPr/>
        <p:txBody>
          <a:bodyPr/>
          <a:lstStyle/>
          <a:p>
            <a:fld id="{F6A8B915-0596-AE43-A2BD-37D6A333550B}" type="slidenum">
              <a:rPr lang="fr-FR" smtClean="0"/>
              <a:t>30</a:t>
            </a:fld>
            <a:endParaRPr lang="fr-FR"/>
          </a:p>
        </p:txBody>
      </p:sp>
    </p:spTree>
    <p:extLst>
      <p:ext uri="{BB962C8B-B14F-4D97-AF65-F5344CB8AC3E}">
        <p14:creationId xmlns:p14="http://schemas.microsoft.com/office/powerpoint/2010/main" val="3608189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fr-FR"/>
          </a:p>
        </p:txBody>
      </p:sp>
      <p:sp>
        <p:nvSpPr>
          <p:cNvPr id="4" name="Foliennummernplatzhalter 3"/>
          <p:cNvSpPr>
            <a:spLocks noGrp="1"/>
          </p:cNvSpPr>
          <p:nvPr>
            <p:ph type="sldNum" sz="quarter" idx="5"/>
          </p:nvPr>
        </p:nvSpPr>
        <p:spPr/>
        <p:txBody>
          <a:bodyPr/>
          <a:lstStyle/>
          <a:p>
            <a:fld id="{F6A8B915-0596-AE43-A2BD-37D6A333550B}" type="slidenum">
              <a:rPr lang="fr-FR" smtClean="0"/>
              <a:t>3</a:t>
            </a:fld>
            <a:endParaRPr lang="fr-FR"/>
          </a:p>
        </p:txBody>
      </p:sp>
    </p:spTree>
    <p:extLst>
      <p:ext uri="{BB962C8B-B14F-4D97-AF65-F5344CB8AC3E}">
        <p14:creationId xmlns:p14="http://schemas.microsoft.com/office/powerpoint/2010/main" val="16802469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fr-FR" dirty="0"/>
          </a:p>
        </p:txBody>
      </p:sp>
      <p:sp>
        <p:nvSpPr>
          <p:cNvPr id="4" name="Foliennummernplatzhalter 3"/>
          <p:cNvSpPr>
            <a:spLocks noGrp="1"/>
          </p:cNvSpPr>
          <p:nvPr>
            <p:ph type="sldNum" sz="quarter" idx="5"/>
          </p:nvPr>
        </p:nvSpPr>
        <p:spPr/>
        <p:txBody>
          <a:bodyPr/>
          <a:lstStyle/>
          <a:p>
            <a:fld id="{F6A8B915-0596-AE43-A2BD-37D6A333550B}" type="slidenum">
              <a:rPr lang="fr-FR" smtClean="0"/>
              <a:t>31</a:t>
            </a:fld>
            <a:endParaRPr lang="fr-FR"/>
          </a:p>
        </p:txBody>
      </p:sp>
    </p:spTree>
    <p:extLst>
      <p:ext uri="{BB962C8B-B14F-4D97-AF65-F5344CB8AC3E}">
        <p14:creationId xmlns:p14="http://schemas.microsoft.com/office/powerpoint/2010/main" val="112803597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dirty="0"/>
              <a:t>William le disait déjà….</a:t>
            </a:r>
          </a:p>
          <a:p>
            <a:endParaRPr lang="fr-FR" dirty="0"/>
          </a:p>
          <a:p>
            <a:r>
              <a:rPr lang="fr-FR" dirty="0"/>
              <a:t>Source de la photo: </a:t>
            </a:r>
            <a:r>
              <a:rPr lang="fr-FR" dirty="0" err="1"/>
              <a:t>Photosource</a:t>
            </a:r>
            <a:r>
              <a:rPr lang="fr-FR" dirty="0"/>
              <a:t> E. P. Jones</a:t>
            </a:r>
          </a:p>
        </p:txBody>
      </p:sp>
      <p:sp>
        <p:nvSpPr>
          <p:cNvPr id="4" name="Foliennummernplatzhalter 3"/>
          <p:cNvSpPr>
            <a:spLocks noGrp="1"/>
          </p:cNvSpPr>
          <p:nvPr>
            <p:ph type="sldNum" sz="quarter" idx="5"/>
          </p:nvPr>
        </p:nvSpPr>
        <p:spPr/>
        <p:txBody>
          <a:bodyPr/>
          <a:lstStyle/>
          <a:p>
            <a:fld id="{F6A8B915-0596-AE43-A2BD-37D6A333550B}" type="slidenum">
              <a:rPr lang="fr-FR" smtClean="0"/>
              <a:t>32</a:t>
            </a:fld>
            <a:endParaRPr lang="fr-FR"/>
          </a:p>
        </p:txBody>
      </p:sp>
    </p:spTree>
    <p:extLst>
      <p:ext uri="{BB962C8B-B14F-4D97-AF65-F5344CB8AC3E}">
        <p14:creationId xmlns:p14="http://schemas.microsoft.com/office/powerpoint/2010/main" val="19720817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75167" y="4343400"/>
            <a:ext cx="5486400" cy="4114800"/>
          </a:xfrm>
        </p:spPr>
        <p:txBody>
          <a:bodyPr/>
          <a:lstStyle/>
          <a:p>
            <a:r>
              <a:rPr lang="fr-FR" dirty="0"/>
              <a:t>C’est en vivant la langue qu’elle va le plus facilement s’acquérir. C’est alors une langue vivante au sens plein du terme. </a:t>
            </a:r>
          </a:p>
          <a:p>
            <a:endParaRPr lang="fr-FR" sz="300" dirty="0"/>
          </a:p>
          <a:p>
            <a:r>
              <a:rPr lang="fr-FR" dirty="0"/>
              <a:t>Comme le dit Einstein de manière directe : </a:t>
            </a:r>
          </a:p>
          <a:p>
            <a:endParaRPr lang="fr-FR" sz="300" dirty="0"/>
          </a:p>
          <a:p>
            <a:pPr marL="0" marR="0" lvl="0" indent="0" algn="ctr" defTabSz="457200" rtl="0" eaLnBrk="1" fontAlgn="auto" latinLnBrk="0" hangingPunct="1">
              <a:lnSpc>
                <a:spcPct val="100000"/>
              </a:lnSpc>
              <a:spcBef>
                <a:spcPts val="0"/>
              </a:spcBef>
              <a:spcAft>
                <a:spcPts val="0"/>
              </a:spcAft>
              <a:buClrTx/>
              <a:buSzTx/>
              <a:buFontTx/>
              <a:buNone/>
              <a:tabLst/>
              <a:defRPr/>
            </a:pPr>
            <a:r>
              <a:rPr lang="fr-FR" sz="1200" b="1" kern="1200" dirty="0">
                <a:solidFill>
                  <a:srgbClr val="0000FF"/>
                </a:solidFill>
                <a:effectLst/>
                <a:latin typeface="+mn-lt"/>
                <a:ea typeface="+mn-ea"/>
                <a:cs typeface="+mn-cs"/>
              </a:rPr>
              <a:t>« La connaissance s’acquiert par l’expérience,</a:t>
            </a:r>
          </a:p>
          <a:p>
            <a:pPr marL="0" marR="0" lvl="0" indent="0" algn="ctr" defTabSz="457200" rtl="0" eaLnBrk="1" fontAlgn="auto" latinLnBrk="0" hangingPunct="1">
              <a:lnSpc>
                <a:spcPct val="100000"/>
              </a:lnSpc>
              <a:spcBef>
                <a:spcPts val="0"/>
              </a:spcBef>
              <a:spcAft>
                <a:spcPts val="0"/>
              </a:spcAft>
              <a:buClrTx/>
              <a:buSzTx/>
              <a:buFontTx/>
              <a:buNone/>
              <a:tabLst/>
              <a:defRPr/>
            </a:pPr>
            <a:r>
              <a:rPr lang="fr-FR" sz="1200" b="1" kern="1200" dirty="0">
                <a:solidFill>
                  <a:srgbClr val="0000FF"/>
                </a:solidFill>
                <a:effectLst/>
                <a:latin typeface="+mn-lt"/>
                <a:ea typeface="+mn-ea"/>
                <a:cs typeface="+mn-cs"/>
              </a:rPr>
              <a:t> tout le reste n’est qu’information. »</a:t>
            </a:r>
          </a:p>
          <a:p>
            <a:pPr algn="ctr"/>
            <a:r>
              <a:rPr lang="en-GB" b="1" dirty="0">
                <a:solidFill>
                  <a:srgbClr val="0000FF"/>
                </a:solidFill>
              </a:rPr>
              <a:t>‟The only source of knowledge is experience. </a:t>
            </a:r>
          </a:p>
          <a:p>
            <a:pPr algn="ctr"/>
            <a:r>
              <a:rPr lang="en-GB" b="1" dirty="0">
                <a:solidFill>
                  <a:srgbClr val="0000FF"/>
                </a:solidFill>
              </a:rPr>
              <a:t>Everything else is just information.”</a:t>
            </a:r>
          </a:p>
          <a:p>
            <a:pPr marL="0" marR="0" lvl="0" indent="0" algn="r" defTabSz="457200" rtl="0" eaLnBrk="1" fontAlgn="auto" latinLnBrk="0" hangingPunct="1">
              <a:lnSpc>
                <a:spcPct val="100000"/>
              </a:lnSpc>
              <a:spcBef>
                <a:spcPts val="0"/>
              </a:spcBef>
              <a:spcAft>
                <a:spcPts val="0"/>
              </a:spcAft>
              <a:buClrTx/>
              <a:buSzTx/>
              <a:buFontTx/>
              <a:buNone/>
              <a:tabLst/>
              <a:defRPr/>
            </a:pPr>
            <a:r>
              <a:rPr lang="fr-FR" sz="1200" b="1" kern="1200" dirty="0">
                <a:solidFill>
                  <a:schemeClr val="tx1"/>
                </a:solidFill>
                <a:effectLst/>
                <a:latin typeface="+mn-lt"/>
                <a:ea typeface="+mn-ea"/>
                <a:cs typeface="+mn-cs"/>
              </a:rPr>
              <a:t> </a:t>
            </a:r>
            <a:r>
              <a:rPr lang="de-DE" sz="1200" kern="1200" dirty="0">
                <a:solidFill>
                  <a:schemeClr val="tx1"/>
                </a:solidFill>
                <a:effectLst/>
                <a:latin typeface="+mn-lt"/>
                <a:ea typeface="+mn-ea"/>
                <a:cs typeface="+mn-cs"/>
              </a:rPr>
              <a:t>Albert Einstein.</a:t>
            </a:r>
            <a:endParaRPr lang="de-DE" dirty="0"/>
          </a:p>
          <a:p>
            <a:endParaRPr lang="fr-FR" dirty="0"/>
          </a:p>
        </p:txBody>
      </p:sp>
      <p:sp>
        <p:nvSpPr>
          <p:cNvPr id="4" name="Foliennummernplatzhalter 3"/>
          <p:cNvSpPr>
            <a:spLocks noGrp="1"/>
          </p:cNvSpPr>
          <p:nvPr>
            <p:ph type="sldNum" sz="quarter" idx="5"/>
          </p:nvPr>
        </p:nvSpPr>
        <p:spPr/>
        <p:txBody>
          <a:bodyPr/>
          <a:lstStyle/>
          <a:p>
            <a:fld id="{F6A8B915-0596-AE43-A2BD-37D6A333550B}" type="slidenum">
              <a:rPr lang="fr-FR" smtClean="0"/>
              <a:t>33</a:t>
            </a:fld>
            <a:endParaRPr lang="fr-FR"/>
          </a:p>
        </p:txBody>
      </p:sp>
    </p:spTree>
    <p:extLst>
      <p:ext uri="{BB962C8B-B14F-4D97-AF65-F5344CB8AC3E}">
        <p14:creationId xmlns:p14="http://schemas.microsoft.com/office/powerpoint/2010/main" val="99892994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fr-FR" dirty="0"/>
          </a:p>
          <a:p>
            <a:r>
              <a:rPr lang="fr-FR" dirty="0"/>
              <a:t>Répondons donc à cette invitation en pédagogie. </a:t>
            </a:r>
          </a:p>
          <a:p>
            <a:endParaRPr lang="fr-FR" dirty="0"/>
          </a:p>
        </p:txBody>
      </p:sp>
      <p:sp>
        <p:nvSpPr>
          <p:cNvPr id="4" name="Foliennummernplatzhalter 3"/>
          <p:cNvSpPr>
            <a:spLocks noGrp="1"/>
          </p:cNvSpPr>
          <p:nvPr>
            <p:ph type="sldNum" sz="quarter" idx="5"/>
          </p:nvPr>
        </p:nvSpPr>
        <p:spPr/>
        <p:txBody>
          <a:bodyPr/>
          <a:lstStyle/>
          <a:p>
            <a:fld id="{F6A8B915-0596-AE43-A2BD-37D6A333550B}" type="slidenum">
              <a:rPr lang="fr-FR" smtClean="0"/>
              <a:t>34</a:t>
            </a:fld>
            <a:endParaRPr lang="fr-FR"/>
          </a:p>
        </p:txBody>
      </p:sp>
    </p:spTree>
    <p:extLst>
      <p:ext uri="{BB962C8B-B14F-4D97-AF65-F5344CB8AC3E}">
        <p14:creationId xmlns:p14="http://schemas.microsoft.com/office/powerpoint/2010/main" val="40774646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fr-FR" dirty="0"/>
          </a:p>
          <a:p>
            <a:endParaRPr lang="fr-FR" dirty="0"/>
          </a:p>
          <a:p>
            <a:br>
              <a:rPr lang="fr-FR" dirty="0"/>
            </a:br>
            <a:endParaRPr lang="fr-FR" dirty="0"/>
          </a:p>
          <a:p>
            <a:pPr algn="ctr"/>
            <a:endParaRPr lang="fr-FR" dirty="0">
              <a:solidFill>
                <a:srgbClr val="C00000"/>
              </a:solidFill>
            </a:endParaRPr>
          </a:p>
          <a:p>
            <a:endParaRPr lang="fr-FR" dirty="0"/>
          </a:p>
        </p:txBody>
      </p:sp>
      <p:sp>
        <p:nvSpPr>
          <p:cNvPr id="4" name="Foliennummernplatzhalter 3"/>
          <p:cNvSpPr>
            <a:spLocks noGrp="1"/>
          </p:cNvSpPr>
          <p:nvPr>
            <p:ph type="sldNum" sz="quarter" idx="5"/>
          </p:nvPr>
        </p:nvSpPr>
        <p:spPr/>
        <p:txBody>
          <a:bodyPr/>
          <a:lstStyle/>
          <a:p>
            <a:fld id="{F6A8B915-0596-AE43-A2BD-37D6A333550B}" type="slidenum">
              <a:rPr lang="fr-FR" smtClean="0"/>
              <a:t>35</a:t>
            </a:fld>
            <a:endParaRPr lang="fr-FR"/>
          </a:p>
        </p:txBody>
      </p:sp>
    </p:spTree>
    <p:extLst>
      <p:ext uri="{BB962C8B-B14F-4D97-AF65-F5344CB8AC3E}">
        <p14:creationId xmlns:p14="http://schemas.microsoft.com/office/powerpoint/2010/main" val="171313427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fr-FR" dirty="0"/>
          </a:p>
          <a:p>
            <a:r>
              <a:rPr lang="fr-FR" dirty="0"/>
              <a:t>La pédagogie des langues est trop souvent centrée sur des objectifs à atteindre, parfois au détriment des participants en présence. </a:t>
            </a:r>
          </a:p>
          <a:p>
            <a:r>
              <a:rPr lang="fr-FR" dirty="0"/>
              <a:t>L’orientation du cours se définit dans la préparation, pas dans la réalisation.</a:t>
            </a:r>
          </a:p>
          <a:p>
            <a:r>
              <a:rPr lang="fr-FR" dirty="0"/>
              <a:t>Dans l’action il s’agit d’accompagner les participants et leurs prochains pas sur leur propre chemin. </a:t>
            </a:r>
          </a:p>
          <a:p>
            <a:endParaRPr lang="fr-FR" altLang="de-DE" sz="300" dirty="0"/>
          </a:p>
          <a:p>
            <a:r>
              <a:rPr lang="fr-FR" altLang="de-DE" dirty="0"/>
              <a:t>Si nous regardons l’horizon, nous ne voyons pas ce qui pousse sous nos pieds. </a:t>
            </a:r>
          </a:p>
          <a:p>
            <a:r>
              <a:rPr lang="fr-FR" dirty="0"/>
              <a:t>Ne piétinons donc pas les fleurs en se fixant sur le bout d’un chemin hypothétique.</a:t>
            </a:r>
          </a:p>
        </p:txBody>
      </p:sp>
      <p:sp>
        <p:nvSpPr>
          <p:cNvPr id="4" name="Foliennummernplatzhalter 3"/>
          <p:cNvSpPr>
            <a:spLocks noGrp="1"/>
          </p:cNvSpPr>
          <p:nvPr>
            <p:ph type="sldNum" sz="quarter" idx="5"/>
          </p:nvPr>
        </p:nvSpPr>
        <p:spPr/>
        <p:txBody>
          <a:bodyPr/>
          <a:lstStyle/>
          <a:p>
            <a:fld id="{F6A8B915-0596-AE43-A2BD-37D6A333550B}" type="slidenum">
              <a:rPr lang="fr-FR" smtClean="0"/>
              <a:t>36</a:t>
            </a:fld>
            <a:endParaRPr lang="fr-FR"/>
          </a:p>
        </p:txBody>
      </p:sp>
    </p:spTree>
    <p:extLst>
      <p:ext uri="{BB962C8B-B14F-4D97-AF65-F5344CB8AC3E}">
        <p14:creationId xmlns:p14="http://schemas.microsoft.com/office/powerpoint/2010/main" val="359982655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latin typeface="+mj-lt"/>
              </a:rPr>
              <a:t>L’objectif se met parfois en travers du chemin et entrave la progression. </a:t>
            </a:r>
            <a:r>
              <a:rPr lang="fr-FR" altLang="ja-JP" sz="1200" kern="1200" dirty="0">
                <a:solidFill>
                  <a:schemeClr val="tx1"/>
                </a:solidFill>
                <a:latin typeface="+mn-lt"/>
                <a:ea typeface="+mn-ea"/>
                <a:cs typeface="+mn-cs"/>
              </a:rPr>
              <a:t>Il importe donc de réduire la tension liée au désir d’atteindre un objectif. </a:t>
            </a:r>
            <a:endParaRPr lang="fr-FR" dirty="0">
              <a:latin typeface="+mj-lt"/>
            </a:endParaRPr>
          </a:p>
          <a:p>
            <a:r>
              <a:rPr lang="fr-FR" dirty="0">
                <a:latin typeface="+mj-lt"/>
              </a:rPr>
              <a:t>Vouloir acquérir peut inhiber le processus d’acquisition. </a:t>
            </a:r>
          </a:p>
          <a:p>
            <a:r>
              <a:rPr lang="fr-FR" dirty="0">
                <a:latin typeface="+mj-lt"/>
              </a:rPr>
              <a:t>Trop vouloir peut empêcher d‘obtenir.  </a:t>
            </a:r>
            <a:endParaRPr lang="fr-FR" sz="300" dirty="0">
              <a:latin typeface="+mj-lt"/>
            </a:endParaRPr>
          </a:p>
          <a:p>
            <a:endParaRPr lang="fr-FR" dirty="0">
              <a:latin typeface="+mj-lt"/>
            </a:endParaRPr>
          </a:p>
          <a:p>
            <a:r>
              <a:rPr lang="fr-FR" dirty="0">
                <a:latin typeface="+mj-lt"/>
              </a:rPr>
              <a:t>Nous pouvons nous inspirer d’une autre discipline pour comprendre ce phénomène : </a:t>
            </a:r>
          </a:p>
          <a:p>
            <a:endParaRPr lang="fr-FR" sz="600" dirty="0">
              <a:latin typeface="+mj-lt"/>
            </a:endParaRPr>
          </a:p>
          <a:p>
            <a:pPr algn="ctr"/>
            <a:r>
              <a:rPr lang="fr-FR" i="1" dirty="0">
                <a:latin typeface="+mj-lt"/>
              </a:rPr>
              <a:t>C’est la volonté trop tendue vers une fin qui est un obstacle.</a:t>
            </a:r>
            <a:endParaRPr lang="de-DE" sz="300" dirty="0">
              <a:latin typeface="+mj-lt"/>
            </a:endParaRPr>
          </a:p>
          <a:p>
            <a:pPr algn="r"/>
            <a:r>
              <a:rPr lang="fr-FR" dirty="0" err="1">
                <a:latin typeface="+mj-lt"/>
              </a:rPr>
              <a:t>Anzawa</a:t>
            </a:r>
            <a:r>
              <a:rPr lang="fr-FR" dirty="0">
                <a:latin typeface="+mj-lt"/>
              </a:rPr>
              <a:t>, 1887, Maître du tir à l’arc.</a:t>
            </a:r>
            <a:endParaRPr lang="de-DE" dirty="0">
              <a:latin typeface="+mj-lt"/>
            </a:endParaRPr>
          </a:p>
          <a:p>
            <a:endParaRPr lang="fr-FR" dirty="0"/>
          </a:p>
        </p:txBody>
      </p:sp>
      <p:sp>
        <p:nvSpPr>
          <p:cNvPr id="4" name="Foliennummernplatzhalter 3"/>
          <p:cNvSpPr>
            <a:spLocks noGrp="1"/>
          </p:cNvSpPr>
          <p:nvPr>
            <p:ph type="sldNum" sz="quarter" idx="5"/>
          </p:nvPr>
        </p:nvSpPr>
        <p:spPr/>
        <p:txBody>
          <a:bodyPr/>
          <a:lstStyle/>
          <a:p>
            <a:fld id="{F6A8B915-0596-AE43-A2BD-37D6A333550B}" type="slidenum">
              <a:rPr lang="fr-FR" smtClean="0"/>
              <a:t>37</a:t>
            </a:fld>
            <a:endParaRPr lang="fr-FR"/>
          </a:p>
        </p:txBody>
      </p:sp>
    </p:spTree>
    <p:extLst>
      <p:ext uri="{BB962C8B-B14F-4D97-AF65-F5344CB8AC3E}">
        <p14:creationId xmlns:p14="http://schemas.microsoft.com/office/powerpoint/2010/main" val="50338724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36650" y="685800"/>
            <a:ext cx="4572000" cy="3429000"/>
          </a:xfrm>
        </p:spPr>
      </p:sp>
      <p:sp>
        <p:nvSpPr>
          <p:cNvPr id="3" name="Notizenplatzhalter 2"/>
          <p:cNvSpPr>
            <a:spLocks noGrp="1"/>
          </p:cNvSpPr>
          <p:nvPr>
            <p:ph type="body" idx="1"/>
          </p:nvPr>
        </p:nvSpPr>
        <p:spPr/>
        <p:txBody>
          <a:bodyPr/>
          <a:lstStyle/>
          <a:p>
            <a:r>
              <a:rPr lang="fr-FR" sz="1200" dirty="0"/>
              <a:t>Je vais prendre comme fil conducteur les étapes méthodologiques issues de la </a:t>
            </a:r>
            <a:r>
              <a:rPr lang="fr-FR" sz="1200" i="1" dirty="0"/>
              <a:t>Psychodramaturgie Linguistique</a:t>
            </a:r>
            <a:r>
              <a:rPr lang="fr-FR" sz="1200" dirty="0"/>
              <a:t> (PDL)  qui peuvent être transposées dans certaines formes de la </a:t>
            </a:r>
            <a:r>
              <a:rPr lang="fr-FR" sz="1200" i="1" dirty="0"/>
              <a:t>Pédagogie </a:t>
            </a:r>
            <a:r>
              <a:rPr lang="fr-FR" i="1" dirty="0"/>
              <a:t>relationnelle.</a:t>
            </a:r>
          </a:p>
          <a:p>
            <a:endParaRPr lang="fr-FR" sz="1200" i="1" dirty="0"/>
          </a:p>
          <a:p>
            <a:endParaRPr lang="fr-FR" i="1" dirty="0"/>
          </a:p>
          <a:p>
            <a:endParaRPr lang="fr-FR" sz="1200" i="1" dirty="0"/>
          </a:p>
          <a:p>
            <a:endParaRPr lang="fr-FR" i="1" dirty="0"/>
          </a:p>
          <a:p>
            <a:r>
              <a:rPr lang="fr-FR" sz="1200" dirty="0"/>
              <a:t>.</a:t>
            </a:r>
          </a:p>
          <a:p>
            <a:endParaRPr lang="fr-FR" dirty="0"/>
          </a:p>
        </p:txBody>
      </p:sp>
      <p:sp>
        <p:nvSpPr>
          <p:cNvPr id="4" name="Foliennummernplatzhalter 3"/>
          <p:cNvSpPr>
            <a:spLocks noGrp="1"/>
          </p:cNvSpPr>
          <p:nvPr>
            <p:ph type="sldNum" sz="quarter" idx="5"/>
          </p:nvPr>
        </p:nvSpPr>
        <p:spPr/>
        <p:txBody>
          <a:bodyPr/>
          <a:lstStyle/>
          <a:p>
            <a:fld id="{F6A8B915-0596-AE43-A2BD-37D6A333550B}" type="slidenum">
              <a:rPr lang="fr-FR" smtClean="0"/>
              <a:t>38</a:t>
            </a:fld>
            <a:endParaRPr lang="fr-FR"/>
          </a:p>
        </p:txBody>
      </p:sp>
    </p:spTree>
    <p:extLst>
      <p:ext uri="{BB962C8B-B14F-4D97-AF65-F5344CB8AC3E}">
        <p14:creationId xmlns:p14="http://schemas.microsoft.com/office/powerpoint/2010/main" val="217770836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dirty="0"/>
              <a:t>Nous faisons appel à des situations, des  textes et des documents iconographiques, en fonction de leur potentialité de projection, d’identification ou de réaction.</a:t>
            </a:r>
          </a:p>
          <a:p>
            <a:endParaRPr lang="fr-FR" dirty="0"/>
          </a:p>
          <a:p>
            <a:r>
              <a:rPr lang="fr-FR" b="1" dirty="0"/>
              <a:t>1-2 Personnage imaginaire</a:t>
            </a:r>
          </a:p>
          <a:p>
            <a:r>
              <a:rPr lang="fr-FR" dirty="0"/>
              <a:t>Pour  illustrer concrètement ce processus, je vous propose de devenir un </a:t>
            </a:r>
            <a:r>
              <a:rPr lang="fr-FR" i="1" dirty="0"/>
              <a:t>personnage imaginaire</a:t>
            </a:r>
            <a:r>
              <a:rPr lang="fr-FR" dirty="0"/>
              <a:t>,  dont je vais définir certains traits. </a:t>
            </a:r>
          </a:p>
          <a:p>
            <a:endParaRPr lang="fr-FR" sz="300" dirty="0"/>
          </a:p>
          <a:p>
            <a:r>
              <a:rPr lang="fr-FR" dirty="0"/>
              <a:t>Je vous invite à prendre une feuille de papier pour noter les particularités du personnage que vous aller créer ou à vous représenter mentalement l’exercice. </a:t>
            </a:r>
          </a:p>
          <a:p>
            <a:endParaRPr lang="fr-FR" dirty="0"/>
          </a:p>
        </p:txBody>
      </p:sp>
      <p:sp>
        <p:nvSpPr>
          <p:cNvPr id="4" name="Foliennummernplatzhalter 3"/>
          <p:cNvSpPr>
            <a:spLocks noGrp="1"/>
          </p:cNvSpPr>
          <p:nvPr>
            <p:ph type="sldNum" sz="quarter" idx="5"/>
          </p:nvPr>
        </p:nvSpPr>
        <p:spPr/>
        <p:txBody>
          <a:bodyPr/>
          <a:lstStyle/>
          <a:p>
            <a:fld id="{F6A8B915-0596-AE43-A2BD-37D6A333550B}" type="slidenum">
              <a:rPr lang="fr-FR" smtClean="0"/>
              <a:t>39</a:t>
            </a:fld>
            <a:endParaRPr lang="fr-FR"/>
          </a:p>
        </p:txBody>
      </p:sp>
    </p:spTree>
    <p:extLst>
      <p:ext uri="{BB962C8B-B14F-4D97-AF65-F5344CB8AC3E}">
        <p14:creationId xmlns:p14="http://schemas.microsoft.com/office/powerpoint/2010/main" val="53858929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b="1" dirty="0"/>
              <a:t>Définition du personnage </a:t>
            </a:r>
            <a:r>
              <a:rPr lang="fr-FR" dirty="0"/>
              <a:t>pour lui donner de la consistance.</a:t>
            </a:r>
          </a:p>
          <a:p>
            <a:endParaRPr lang="fr-FR" sz="600" dirty="0"/>
          </a:p>
          <a:p>
            <a:r>
              <a:rPr lang="fr-FR" dirty="0"/>
              <a:t>1- Vous avez la liberté de choisir si, en tant que personnage imaginaire, vous désirez être un homme ou une femme. </a:t>
            </a:r>
          </a:p>
          <a:p>
            <a:r>
              <a:rPr lang="fr-FR" dirty="0"/>
              <a:t>2- Quel âge vous donnez-vous en tant que personnage imaginaire etc.</a:t>
            </a:r>
          </a:p>
        </p:txBody>
      </p:sp>
      <p:sp>
        <p:nvSpPr>
          <p:cNvPr id="4" name="Foliennummernplatzhalter 3"/>
          <p:cNvSpPr>
            <a:spLocks noGrp="1"/>
          </p:cNvSpPr>
          <p:nvPr>
            <p:ph type="sldNum" sz="quarter" idx="5"/>
          </p:nvPr>
        </p:nvSpPr>
        <p:spPr/>
        <p:txBody>
          <a:bodyPr/>
          <a:lstStyle/>
          <a:p>
            <a:fld id="{F6A8B915-0596-AE43-A2BD-37D6A333550B}" type="slidenum">
              <a:rPr lang="fr-FR" smtClean="0"/>
              <a:t>40</a:t>
            </a:fld>
            <a:endParaRPr lang="fr-FR"/>
          </a:p>
        </p:txBody>
      </p:sp>
    </p:spTree>
    <p:extLst>
      <p:ext uri="{BB962C8B-B14F-4D97-AF65-F5344CB8AC3E}">
        <p14:creationId xmlns:p14="http://schemas.microsoft.com/office/powerpoint/2010/main" val="1210187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C’est la raison pour laquelle j’aimerais présenter certains aspects de ce que j’ai appelé la pédagogie de la relation.</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Je vous propose donc d'aller voir ce qui pousse dans le jardin des voisins. </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Il y a peut être quelque chose à glaner. </a:t>
            </a:r>
          </a:p>
        </p:txBody>
      </p:sp>
      <p:sp>
        <p:nvSpPr>
          <p:cNvPr id="4" name="Foliennummernplatzhalter 3"/>
          <p:cNvSpPr>
            <a:spLocks noGrp="1"/>
          </p:cNvSpPr>
          <p:nvPr>
            <p:ph type="sldNum" sz="quarter" idx="5"/>
          </p:nvPr>
        </p:nvSpPr>
        <p:spPr/>
        <p:txBody>
          <a:bodyPr/>
          <a:lstStyle/>
          <a:p>
            <a:fld id="{F6A8B915-0596-AE43-A2BD-37D6A333550B}" type="slidenum">
              <a:rPr lang="fr-FR" smtClean="0"/>
              <a:t>4</a:t>
            </a:fld>
            <a:endParaRPr lang="fr-FR"/>
          </a:p>
        </p:txBody>
      </p:sp>
    </p:spTree>
    <p:extLst>
      <p:ext uri="{BB962C8B-B14F-4D97-AF65-F5344CB8AC3E}">
        <p14:creationId xmlns:p14="http://schemas.microsoft.com/office/powerpoint/2010/main" val="151692412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b="1" dirty="0"/>
              <a:t>Voici un déroulement possible de cette activité.</a:t>
            </a:r>
          </a:p>
          <a:p>
            <a:r>
              <a:rPr lang="fr-FR" dirty="0"/>
              <a:t>1- Chacun développe individuellement son personnage, </a:t>
            </a:r>
          </a:p>
          <a:p>
            <a:r>
              <a:rPr lang="fr-FR" dirty="0"/>
              <a:t>2- puis le groupe forme des binômes etc.</a:t>
            </a:r>
          </a:p>
        </p:txBody>
      </p:sp>
      <p:sp>
        <p:nvSpPr>
          <p:cNvPr id="4" name="Foliennummernplatzhalter 3"/>
          <p:cNvSpPr>
            <a:spLocks noGrp="1"/>
          </p:cNvSpPr>
          <p:nvPr>
            <p:ph type="sldNum" sz="quarter" idx="5"/>
          </p:nvPr>
        </p:nvSpPr>
        <p:spPr/>
        <p:txBody>
          <a:bodyPr/>
          <a:lstStyle/>
          <a:p>
            <a:fld id="{F6A8B915-0596-AE43-A2BD-37D6A333550B}" type="slidenum">
              <a:rPr lang="fr-FR" smtClean="0"/>
              <a:t>41</a:t>
            </a:fld>
            <a:endParaRPr lang="fr-FR"/>
          </a:p>
        </p:txBody>
      </p:sp>
    </p:spTree>
    <p:extLst>
      <p:ext uri="{BB962C8B-B14F-4D97-AF65-F5344CB8AC3E}">
        <p14:creationId xmlns:p14="http://schemas.microsoft.com/office/powerpoint/2010/main" val="9101231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b="1" dirty="0"/>
              <a:t>Vous trouverez ici un schéma plus élaboré. </a:t>
            </a:r>
            <a:r>
              <a:rPr lang="fr-FR" b="0" dirty="0"/>
              <a:t>V</a:t>
            </a:r>
            <a:r>
              <a:rPr lang="fr-FR" dirty="0"/>
              <a:t>ous pouvez choisir les  caractéristiques du personnage imaginaire en fonction du groupe.</a:t>
            </a:r>
          </a:p>
          <a:p>
            <a:r>
              <a:rPr lang="fr-FR" dirty="0"/>
              <a:t>Ce schéma est fondé sur la théorie des rôles de Jacob Levy Moreno, le créateur du psychodrame. </a:t>
            </a:r>
          </a:p>
          <a:p>
            <a:r>
              <a:rPr lang="fr-FR" dirty="0"/>
              <a:t>Il propose types de rôles :</a:t>
            </a:r>
          </a:p>
          <a:p>
            <a:pPr marL="171450" indent="-171450">
              <a:buFontTx/>
              <a:buChar char="-"/>
            </a:pPr>
            <a:r>
              <a:rPr lang="fr-FR" i="1" dirty="0"/>
              <a:t>Les rôles somatiques </a:t>
            </a:r>
            <a:r>
              <a:rPr lang="fr-FR" dirty="0"/>
              <a:t>: le buveur, le mangeur, le dormeur…</a:t>
            </a:r>
          </a:p>
          <a:p>
            <a:pPr marL="171450" indent="-171450">
              <a:buFontTx/>
              <a:buChar char="-"/>
            </a:pPr>
            <a:r>
              <a:rPr lang="fr-FR" i="1" dirty="0"/>
              <a:t>Les rôles sociaux </a:t>
            </a:r>
            <a:r>
              <a:rPr lang="fr-FR" dirty="0"/>
              <a:t>: père, mère, enfant, mari, femme, médecin, professeur… </a:t>
            </a:r>
          </a:p>
          <a:p>
            <a:pPr marL="171450" indent="-171450">
              <a:buFontTx/>
              <a:buChar char="-"/>
            </a:pPr>
            <a:r>
              <a:rPr lang="fr-FR" i="1" dirty="0"/>
              <a:t>Les rôles mythique </a:t>
            </a:r>
            <a:r>
              <a:rPr lang="fr-FR" dirty="0"/>
              <a:t>(le prince, la fée, les fées, le sphinx, les anges, les esprits…)</a:t>
            </a:r>
          </a:p>
          <a:p>
            <a:endParaRPr lang="fr-FR" sz="800" dirty="0"/>
          </a:p>
          <a:p>
            <a:r>
              <a:rPr lang="fr-FR" dirty="0"/>
              <a:t>Les rôles sociaux sont présentés ici en premier, car ils sont plus faciles à déterminer.</a:t>
            </a:r>
          </a:p>
          <a:p>
            <a:r>
              <a:rPr lang="fr-FR" dirty="0"/>
              <a:t>J’ai ajouté  en lilas quelques aspects personnels qui ne relèvent pas du domaine des rôles mais de traits de la personnalité.</a:t>
            </a:r>
          </a:p>
        </p:txBody>
      </p:sp>
      <p:sp>
        <p:nvSpPr>
          <p:cNvPr id="4" name="Foliennummernplatzhalter 3"/>
          <p:cNvSpPr>
            <a:spLocks noGrp="1"/>
          </p:cNvSpPr>
          <p:nvPr>
            <p:ph type="sldNum" sz="quarter" idx="5"/>
          </p:nvPr>
        </p:nvSpPr>
        <p:spPr/>
        <p:txBody>
          <a:bodyPr/>
          <a:lstStyle/>
          <a:p>
            <a:fld id="{F6A8B915-0596-AE43-A2BD-37D6A333550B}" type="slidenum">
              <a:rPr lang="fr-FR" smtClean="0"/>
              <a:t>42</a:t>
            </a:fld>
            <a:endParaRPr lang="fr-FR"/>
          </a:p>
        </p:txBody>
      </p:sp>
    </p:spTree>
    <p:extLst>
      <p:ext uri="{BB962C8B-B14F-4D97-AF65-F5344CB8AC3E}">
        <p14:creationId xmlns:p14="http://schemas.microsoft.com/office/powerpoint/2010/main" val="182601672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dirty="0"/>
              <a:t>Nous faisons beaucoup appel à l’imaginaire dans une pédagogie de la relation en raison de ces fonctions parmi d’autres. </a:t>
            </a:r>
          </a:p>
        </p:txBody>
      </p:sp>
      <p:sp>
        <p:nvSpPr>
          <p:cNvPr id="4" name="Foliennummernplatzhalter 3"/>
          <p:cNvSpPr>
            <a:spLocks noGrp="1"/>
          </p:cNvSpPr>
          <p:nvPr>
            <p:ph type="sldNum" sz="quarter" idx="5"/>
          </p:nvPr>
        </p:nvSpPr>
        <p:spPr/>
        <p:txBody>
          <a:bodyPr/>
          <a:lstStyle/>
          <a:p>
            <a:fld id="{F6A8B915-0596-AE43-A2BD-37D6A333550B}" type="slidenum">
              <a:rPr lang="fr-FR" smtClean="0"/>
              <a:t>43</a:t>
            </a:fld>
            <a:endParaRPr lang="fr-FR"/>
          </a:p>
        </p:txBody>
      </p:sp>
    </p:spTree>
    <p:extLst>
      <p:ext uri="{BB962C8B-B14F-4D97-AF65-F5344CB8AC3E}">
        <p14:creationId xmlns:p14="http://schemas.microsoft.com/office/powerpoint/2010/main" val="315384149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b="1" dirty="0"/>
              <a:t>3- La recharge</a:t>
            </a:r>
          </a:p>
          <a:p>
            <a:r>
              <a:rPr lang="fr-FR" dirty="0"/>
              <a:t>L’animatrice se met en position de  double,  pour ce faire elle se place derrière un des deux participants, et lui demande de dire un énoncé du début du dialogue qu’il a eu avec son interlocuteur.  Partant de cet énoncé, l’animatrice reprend la part du dialogue du participant en l’élargissant et en proposant des expressions synonymes. Celui-ci reprend en écho ce qui lui convient dans ce qu’elle lui propose. L’animatrice module ses propositions en fonction de la manière dont le participant fait écho à ses propositions.</a:t>
            </a:r>
          </a:p>
          <a:p>
            <a:r>
              <a:rPr lang="fr-FR" dirty="0"/>
              <a:t>La même chose est faite ensuite avec l’autre participant. </a:t>
            </a:r>
          </a:p>
          <a:p>
            <a:endParaRPr lang="fr-FR" dirty="0"/>
          </a:p>
          <a:p>
            <a:r>
              <a:rPr lang="fr-FR" dirty="0"/>
              <a:t>Cette </a:t>
            </a:r>
            <a:r>
              <a:rPr lang="fr-FR" b="1" dirty="0"/>
              <a:t>recharge </a:t>
            </a:r>
            <a:r>
              <a:rPr lang="fr-FR" dirty="0"/>
              <a:t>met les participants dans le rythme de la langue, elle peut donner plus de fluidité à leur expression ou élargir leurs possibilités d’expression. Elle permet, en même temps, de corriger linguistiquement les expressions inadéquates. </a:t>
            </a:r>
          </a:p>
          <a:p>
            <a:endParaRPr lang="fr-FR" sz="300" dirty="0"/>
          </a:p>
          <a:p>
            <a:r>
              <a:rPr lang="fr-FR" dirty="0"/>
              <a:t>Cette phase contribue activement au renforcement de l’apprentissage. </a:t>
            </a:r>
          </a:p>
        </p:txBody>
      </p:sp>
      <p:sp>
        <p:nvSpPr>
          <p:cNvPr id="4" name="Foliennummernplatzhalter 3"/>
          <p:cNvSpPr>
            <a:spLocks noGrp="1"/>
          </p:cNvSpPr>
          <p:nvPr>
            <p:ph type="sldNum" sz="quarter" idx="5"/>
          </p:nvPr>
        </p:nvSpPr>
        <p:spPr/>
        <p:txBody>
          <a:bodyPr/>
          <a:lstStyle/>
          <a:p>
            <a:fld id="{F6A8B915-0596-AE43-A2BD-37D6A333550B}" type="slidenum">
              <a:rPr lang="fr-FR" smtClean="0"/>
              <a:t>44</a:t>
            </a:fld>
            <a:endParaRPr lang="fr-FR"/>
          </a:p>
        </p:txBody>
      </p:sp>
    </p:spTree>
    <p:extLst>
      <p:ext uri="{BB962C8B-B14F-4D97-AF65-F5344CB8AC3E}">
        <p14:creationId xmlns:p14="http://schemas.microsoft.com/office/powerpoint/2010/main" val="154117491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dirty="0"/>
              <a:t>4- </a:t>
            </a:r>
            <a:r>
              <a:rPr lang="fr-FR" b="1" dirty="0"/>
              <a:t>La reprise. </a:t>
            </a:r>
          </a:p>
          <a:p>
            <a:r>
              <a:rPr lang="fr-FR" sz="1050" dirty="0"/>
              <a:t>Un des défauts de beaucoup d’activités communicatives réside dans leur </a:t>
            </a:r>
            <a:r>
              <a:rPr lang="fr-FR" sz="1050" b="1" dirty="0"/>
              <a:t>linéarité</a:t>
            </a:r>
            <a:r>
              <a:rPr lang="fr-FR" sz="1050" dirty="0"/>
              <a:t>, une activité suit l’autre.  Les participants s’expriment, mais il leur manque la possibilité de réemploi et de renforcement des nouveaux apports linguistiques. </a:t>
            </a:r>
          </a:p>
          <a:p>
            <a:r>
              <a:rPr lang="fr-FR" sz="1050" dirty="0"/>
              <a:t>Dans la </a:t>
            </a:r>
            <a:r>
              <a:rPr lang="fr-FR" sz="1050" b="1" dirty="0"/>
              <a:t>reprise </a:t>
            </a:r>
            <a:r>
              <a:rPr lang="fr-FR" sz="1050" dirty="0"/>
              <a:t>il s’agit de reprendre la même situation, mais en changeant un paramètre chez un des protagonistes.</a:t>
            </a:r>
          </a:p>
          <a:p>
            <a:endParaRPr lang="fr-FR" sz="300" dirty="0"/>
          </a:p>
          <a:p>
            <a:r>
              <a:rPr lang="fr-FR" sz="1050" dirty="0"/>
              <a:t>Nous pouvons illustrer cette reprise à l’aide de l’histoire du  Petit Chaperon Rouge. </a:t>
            </a:r>
          </a:p>
          <a:p>
            <a:r>
              <a:rPr lang="fr-FR" sz="1050" dirty="0"/>
              <a:t>Après une première rencontre entre le loup et le PCR, au lieu de passer à la rencontre du loup avec la grand-mère, nous reprenons la même scène, mais en changeant un paramètre chez un des personnages. Par exemple le loup vient de manger, il n’a pas faim et il propose au PCR de le rencontrer dans deux jours ou bien nous proposons de changer un trait de caractère chez le Petit Chaperon Rouge, par exemple si le protagoniste qui jouait ce rôle était plus dans la méfiance ou dans la peur face au loup, nous pouvons lui proposer d’être curieux ou insolent…</a:t>
            </a:r>
          </a:p>
          <a:p>
            <a:r>
              <a:rPr lang="fr-FR" sz="1050" dirty="0"/>
              <a:t>Changer seulement un paramètre chez un des protagonistes, suffit pour modifier le déroulement du dialogue.</a:t>
            </a:r>
          </a:p>
          <a:p>
            <a:r>
              <a:rPr lang="fr-FR" sz="1050" dirty="0"/>
              <a:t>Une autre possibilité serait de proposer à deux autres participants de prendre les rôles et aux protagonistes de la première rencontre de se mettre en double derrière eux pour les soutenir (technique du </a:t>
            </a:r>
            <a:r>
              <a:rPr lang="fr-FR" sz="1050" i="1" dirty="0"/>
              <a:t>relais</a:t>
            </a:r>
            <a:r>
              <a:rPr lang="fr-FR" sz="1050" dirty="0"/>
              <a:t>), ou d’utiliser la technique du </a:t>
            </a:r>
            <a:r>
              <a:rPr lang="fr-FR" sz="1050" i="1" dirty="0"/>
              <a:t>glissement</a:t>
            </a:r>
            <a:r>
              <a:rPr lang="fr-FR" sz="1050" dirty="0"/>
              <a:t> : chaque protagoniste  se déplace latéralement pour faire place, en face de lui, à un autre participant. Deux dialogues ont alors lieu en parallèle (A avec B’, B avec A’). </a:t>
            </a:r>
          </a:p>
          <a:p>
            <a:endParaRPr lang="fr-FR" sz="300" dirty="0"/>
          </a:p>
          <a:p>
            <a:r>
              <a:rPr lang="fr-FR" sz="1050" dirty="0"/>
              <a:t>La technique de la </a:t>
            </a:r>
            <a:r>
              <a:rPr lang="fr-FR" sz="1050" i="1" dirty="0"/>
              <a:t>reprise</a:t>
            </a:r>
            <a:r>
              <a:rPr lang="fr-FR" sz="1050" dirty="0"/>
              <a:t> repose sur le principe du « </a:t>
            </a:r>
            <a:r>
              <a:rPr lang="fr-FR" sz="1050" i="1" dirty="0"/>
              <a:t>changement dans la continuité » </a:t>
            </a:r>
            <a:r>
              <a:rPr lang="fr-FR" sz="1050" dirty="0"/>
              <a:t>(Expression de Georges Pompidou en 1969)</a:t>
            </a:r>
            <a:r>
              <a:rPr lang="fr-FR" sz="1050" i="1" dirty="0"/>
              <a:t>. La continuité </a:t>
            </a:r>
            <a:r>
              <a:rPr lang="fr-FR" sz="1050" dirty="0"/>
              <a:t>(même situation et même personnage) procure une certaine sécurité, le  changement permet la diversité d’emploi et le renforcement d’une partie du nouveau matériau linguistique dans un contexte légèrement modifié. </a:t>
            </a:r>
          </a:p>
          <a:p>
            <a:endParaRPr lang="fr-FR" dirty="0"/>
          </a:p>
        </p:txBody>
      </p:sp>
      <p:sp>
        <p:nvSpPr>
          <p:cNvPr id="4" name="Foliennummernplatzhalter 3"/>
          <p:cNvSpPr>
            <a:spLocks noGrp="1"/>
          </p:cNvSpPr>
          <p:nvPr>
            <p:ph type="sldNum" sz="quarter" idx="5"/>
          </p:nvPr>
        </p:nvSpPr>
        <p:spPr/>
        <p:txBody>
          <a:bodyPr/>
          <a:lstStyle/>
          <a:p>
            <a:fld id="{F6A8B915-0596-AE43-A2BD-37D6A333550B}" type="slidenum">
              <a:rPr lang="fr-FR" smtClean="0"/>
              <a:t>45</a:t>
            </a:fld>
            <a:endParaRPr lang="fr-FR"/>
          </a:p>
        </p:txBody>
      </p:sp>
    </p:spTree>
    <p:extLst>
      <p:ext uri="{BB962C8B-B14F-4D97-AF65-F5344CB8AC3E}">
        <p14:creationId xmlns:p14="http://schemas.microsoft.com/office/powerpoint/2010/main" val="218143570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dirty="0"/>
              <a:t>La correction linguistique a lieu, en général, directement pendant les étapes 2, 3 et 4. Certaines corrections conduisent les participants à poser, après ces étapes, des questions. </a:t>
            </a:r>
          </a:p>
          <a:p>
            <a:r>
              <a:rPr lang="fr-FR" dirty="0"/>
              <a:t>Il est également possible que l’animatrice ressente la nécessité d’ajouter une explication pour clarifier une erreur ou pour apporter des informations complémentaires.</a:t>
            </a:r>
          </a:p>
        </p:txBody>
      </p:sp>
      <p:sp>
        <p:nvSpPr>
          <p:cNvPr id="4" name="Foliennummernplatzhalter 3"/>
          <p:cNvSpPr>
            <a:spLocks noGrp="1"/>
          </p:cNvSpPr>
          <p:nvPr>
            <p:ph type="sldNum" sz="quarter" idx="5"/>
          </p:nvPr>
        </p:nvSpPr>
        <p:spPr/>
        <p:txBody>
          <a:bodyPr/>
          <a:lstStyle/>
          <a:p>
            <a:fld id="{F6A8B915-0596-AE43-A2BD-37D6A333550B}" type="slidenum">
              <a:rPr lang="fr-FR" smtClean="0"/>
              <a:t>46</a:t>
            </a:fld>
            <a:endParaRPr lang="fr-FR"/>
          </a:p>
        </p:txBody>
      </p:sp>
    </p:spTree>
    <p:extLst>
      <p:ext uri="{BB962C8B-B14F-4D97-AF65-F5344CB8AC3E}">
        <p14:creationId xmlns:p14="http://schemas.microsoft.com/office/powerpoint/2010/main" val="323360583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dirty="0"/>
              <a:t>Pour résumer, voici les différentes étapes de la procédure d’apprentissage utilisée fréquemment  en </a:t>
            </a:r>
            <a:r>
              <a:rPr lang="fr-FR" i="1" dirty="0"/>
              <a:t>Psychodramaturgie Linguistique (PDL)</a:t>
            </a:r>
            <a:r>
              <a:rPr lang="fr-FR" dirty="0"/>
              <a:t>. Cette procédure peut s’adapter, dans ses différentes étapes ou partiellement, à certaines pratiques de la Pédagogie relationnelle….</a:t>
            </a:r>
          </a:p>
        </p:txBody>
      </p:sp>
      <p:sp>
        <p:nvSpPr>
          <p:cNvPr id="4" name="Foliennummernplatzhalter 3"/>
          <p:cNvSpPr>
            <a:spLocks noGrp="1"/>
          </p:cNvSpPr>
          <p:nvPr>
            <p:ph type="sldNum" sz="quarter" idx="5"/>
          </p:nvPr>
        </p:nvSpPr>
        <p:spPr/>
        <p:txBody>
          <a:bodyPr/>
          <a:lstStyle/>
          <a:p>
            <a:fld id="{F6A8B915-0596-AE43-A2BD-37D6A333550B}" type="slidenum">
              <a:rPr lang="fr-FR" smtClean="0"/>
              <a:t>47</a:t>
            </a:fld>
            <a:endParaRPr lang="fr-FR"/>
          </a:p>
        </p:txBody>
      </p:sp>
    </p:spTree>
    <p:extLst>
      <p:ext uri="{BB962C8B-B14F-4D97-AF65-F5344CB8AC3E}">
        <p14:creationId xmlns:p14="http://schemas.microsoft.com/office/powerpoint/2010/main" val="349035035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fr-FR"/>
          </a:p>
        </p:txBody>
      </p:sp>
      <p:sp>
        <p:nvSpPr>
          <p:cNvPr id="4" name="Foliennummernplatzhalter 3"/>
          <p:cNvSpPr>
            <a:spLocks noGrp="1"/>
          </p:cNvSpPr>
          <p:nvPr>
            <p:ph type="sldNum" sz="quarter" idx="5"/>
          </p:nvPr>
        </p:nvSpPr>
        <p:spPr/>
        <p:txBody>
          <a:bodyPr/>
          <a:lstStyle/>
          <a:p>
            <a:fld id="{F6A8B915-0596-AE43-A2BD-37D6A333550B}" type="slidenum">
              <a:rPr lang="fr-FR" smtClean="0"/>
              <a:t>48</a:t>
            </a:fld>
            <a:endParaRPr lang="fr-FR"/>
          </a:p>
        </p:txBody>
      </p:sp>
    </p:spTree>
    <p:extLst>
      <p:ext uri="{BB962C8B-B14F-4D97-AF65-F5344CB8AC3E}">
        <p14:creationId xmlns:p14="http://schemas.microsoft.com/office/powerpoint/2010/main" val="412685552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fr-FR" dirty="0"/>
          </a:p>
        </p:txBody>
      </p:sp>
      <p:sp>
        <p:nvSpPr>
          <p:cNvPr id="4" name="Foliennummernplatzhalter 3"/>
          <p:cNvSpPr>
            <a:spLocks noGrp="1"/>
          </p:cNvSpPr>
          <p:nvPr>
            <p:ph type="sldNum" sz="quarter" idx="5"/>
          </p:nvPr>
        </p:nvSpPr>
        <p:spPr/>
        <p:txBody>
          <a:bodyPr/>
          <a:lstStyle/>
          <a:p>
            <a:fld id="{F6A8B915-0596-AE43-A2BD-37D6A333550B}" type="slidenum">
              <a:rPr lang="fr-FR" smtClean="0"/>
              <a:t>49</a:t>
            </a:fld>
            <a:endParaRPr lang="fr-FR"/>
          </a:p>
        </p:txBody>
      </p:sp>
    </p:spTree>
    <p:extLst>
      <p:ext uri="{BB962C8B-B14F-4D97-AF65-F5344CB8AC3E}">
        <p14:creationId xmlns:p14="http://schemas.microsoft.com/office/powerpoint/2010/main" val="326497895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5700" y="685800"/>
            <a:ext cx="4572000" cy="3429000"/>
          </a:xfrm>
        </p:spPr>
      </p:sp>
      <p:sp>
        <p:nvSpPr>
          <p:cNvPr id="3" name="Notizenplatzhalter 2"/>
          <p:cNvSpPr>
            <a:spLocks noGrp="1"/>
          </p:cNvSpPr>
          <p:nvPr>
            <p:ph type="body" idx="1"/>
          </p:nvPr>
        </p:nvSpPr>
        <p:spPr/>
        <p:txBody>
          <a:bodyPr/>
          <a:lstStyle/>
          <a:p>
            <a:r>
              <a:rPr lang="fr-FR" dirty="0"/>
              <a:t>Cette unité stimule le désir de s’exprimer, renforce la relation à la langue étrangère et son intégration, elle facilite la rétention mémorielle et fortifie la motivation.</a:t>
            </a:r>
          </a:p>
        </p:txBody>
      </p:sp>
      <p:sp>
        <p:nvSpPr>
          <p:cNvPr id="4" name="Foliennummernplatzhalter 3"/>
          <p:cNvSpPr>
            <a:spLocks noGrp="1"/>
          </p:cNvSpPr>
          <p:nvPr>
            <p:ph type="sldNum" sz="quarter" idx="5"/>
          </p:nvPr>
        </p:nvSpPr>
        <p:spPr/>
        <p:txBody>
          <a:bodyPr/>
          <a:lstStyle/>
          <a:p>
            <a:fld id="{F6A8B915-0596-AE43-A2BD-37D6A333550B}" type="slidenum">
              <a:rPr lang="fr-FR" smtClean="0"/>
              <a:t>50</a:t>
            </a:fld>
            <a:endParaRPr lang="fr-FR"/>
          </a:p>
        </p:txBody>
      </p:sp>
    </p:spTree>
    <p:extLst>
      <p:ext uri="{BB962C8B-B14F-4D97-AF65-F5344CB8AC3E}">
        <p14:creationId xmlns:p14="http://schemas.microsoft.com/office/powerpoint/2010/main" val="4067945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Wingdings" pitchFamily="2" charset="2"/>
              <a:buChar char="Ø"/>
            </a:pPr>
            <a:r>
              <a:rPr lang="fr-FR" b="1" dirty="0"/>
              <a:t>J'aimerais commencer par une remarque préliminaire pour relativiser ma présentation</a:t>
            </a:r>
          </a:p>
          <a:p>
            <a:r>
              <a:rPr lang="fr-FR" dirty="0"/>
              <a:t>Plus que sur des fondements logiques, c’est essentiellement en fonction de critères personnels que nous entrons en résonance avec certaines approches pédagogiques ou que nous nous en distançons. </a:t>
            </a:r>
            <a:endParaRPr lang="fr-FR" b="1" dirty="0"/>
          </a:p>
          <a:p>
            <a:r>
              <a:rPr lang="fr-FR" b="1" dirty="0"/>
              <a:t>Nos attirances et nos rejets</a:t>
            </a:r>
            <a:r>
              <a:rPr lang="fr-FR" dirty="0"/>
              <a:t> sont liés à notre</a:t>
            </a:r>
            <a:r>
              <a:rPr lang="fr-FR" b="1" dirty="0"/>
              <a:t> </a:t>
            </a:r>
            <a:r>
              <a:rPr lang="fr-FR" dirty="0"/>
              <a:t>mode d’éducation et de formation, à nos expériences d’apprentissage, nos besoins profonds d’ordre, de sécurité, de contrôle, notre degré d’ouverture face au nouveau, à l’inconnu,  à l’étranger, à notre conception non seulement de l'apprentissage mais aussi de  l’homme et de la vie.</a:t>
            </a:r>
          </a:p>
          <a:p>
            <a:r>
              <a:rPr lang="fr-FR" dirty="0"/>
              <a:t>Nos décisions ne reposent pas  seulement sur des arguments logiques, elles sont influencées par des stimulations  affectives. </a:t>
            </a:r>
          </a:p>
          <a:p>
            <a:endParaRPr lang="fr-FR" noProof="0" dirty="0"/>
          </a:p>
        </p:txBody>
      </p:sp>
      <p:sp>
        <p:nvSpPr>
          <p:cNvPr id="4" name="Foliennummernplatzhalter 3"/>
          <p:cNvSpPr>
            <a:spLocks noGrp="1"/>
          </p:cNvSpPr>
          <p:nvPr>
            <p:ph type="sldNum" sz="quarter" idx="5"/>
          </p:nvPr>
        </p:nvSpPr>
        <p:spPr/>
        <p:txBody>
          <a:bodyPr/>
          <a:lstStyle/>
          <a:p>
            <a:fld id="{F6A8B915-0596-AE43-A2BD-37D6A333550B}" type="slidenum">
              <a:rPr lang="fr-FR" smtClean="0"/>
              <a:t>5</a:t>
            </a:fld>
            <a:endParaRPr lang="fr-FR"/>
          </a:p>
        </p:txBody>
      </p:sp>
    </p:spTree>
    <p:extLst>
      <p:ext uri="{BB962C8B-B14F-4D97-AF65-F5344CB8AC3E}">
        <p14:creationId xmlns:p14="http://schemas.microsoft.com/office/powerpoint/2010/main" val="50584906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fr-FR"/>
          </a:p>
        </p:txBody>
      </p:sp>
      <p:sp>
        <p:nvSpPr>
          <p:cNvPr id="4" name="Foliennummernplatzhalter 3"/>
          <p:cNvSpPr>
            <a:spLocks noGrp="1"/>
          </p:cNvSpPr>
          <p:nvPr>
            <p:ph type="sldNum" sz="quarter" idx="5"/>
          </p:nvPr>
        </p:nvSpPr>
        <p:spPr/>
        <p:txBody>
          <a:bodyPr/>
          <a:lstStyle/>
          <a:p>
            <a:fld id="{F6A8B915-0596-AE43-A2BD-37D6A333550B}" type="slidenum">
              <a:rPr lang="fr-FR" smtClean="0"/>
              <a:t>51</a:t>
            </a:fld>
            <a:endParaRPr lang="fr-FR"/>
          </a:p>
        </p:txBody>
      </p:sp>
    </p:spTree>
    <p:extLst>
      <p:ext uri="{BB962C8B-B14F-4D97-AF65-F5344CB8AC3E}">
        <p14:creationId xmlns:p14="http://schemas.microsoft.com/office/powerpoint/2010/main" val="42391766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dirty="0">
                <a:latin typeface="Times New Roman" panose="02020603050405020304" pitchFamily="18" charset="0"/>
                <a:cs typeface="Times New Roman" panose="02020603050405020304" pitchFamily="18" charset="0"/>
              </a:rPr>
              <a:t>L’apprentissage est personnalisé et donc mieux adapté aux capacités des participants. </a:t>
            </a:r>
          </a:p>
          <a:p>
            <a:r>
              <a:rPr lang="fr-FR" altLang="ja-JP" dirty="0">
                <a:latin typeface="Times New Roman" panose="02020603050405020304" pitchFamily="18" charset="0"/>
                <a:cs typeface="Times New Roman" panose="02020603050405020304" pitchFamily="18" charset="0"/>
              </a:rPr>
              <a:t>L’unicité de l’individu implique le droit à la différence.</a:t>
            </a:r>
          </a:p>
          <a:p>
            <a:r>
              <a:rPr lang="fr-FR" dirty="0">
                <a:latin typeface="Times New Roman" panose="02020603050405020304" pitchFamily="18" charset="0"/>
                <a:cs typeface="Times New Roman" panose="02020603050405020304" pitchFamily="18" charset="0"/>
              </a:rPr>
              <a:t>Chacun suit son parcours individuel dans sa découverte de la langue étrangère.</a:t>
            </a:r>
            <a:endParaRPr lang="de-DE" dirty="0">
              <a:latin typeface="Times New Roman" panose="02020603050405020304" pitchFamily="18" charset="0"/>
              <a:cs typeface="Times New Roman" panose="02020603050405020304" pitchFamily="18" charset="0"/>
            </a:endParaRPr>
          </a:p>
          <a:p>
            <a:r>
              <a:rPr lang="fr-FR" dirty="0">
                <a:latin typeface="Times New Roman" panose="02020603050405020304" pitchFamily="18" charset="0"/>
                <a:cs typeface="Times New Roman" panose="02020603050405020304" pitchFamily="18" charset="0"/>
              </a:rPr>
              <a:t>Chacun est autre, donc à chacun sa mesure, à chacun sa progression, car c’est en suivant son rythme que chacun avance le mieux.</a:t>
            </a:r>
          </a:p>
          <a:p>
            <a:r>
              <a:rPr lang="fr-FR" dirty="0">
                <a:latin typeface="Times New Roman" panose="02020603050405020304" pitchFamily="18" charset="0"/>
                <a:cs typeface="Times New Roman" panose="02020603050405020304" pitchFamily="18" charset="0"/>
              </a:rPr>
              <a:t>Plutôt que de chercher à tendre vers une uniformisation de l’apprentissage, il peut être plus adéquat d’accompagner chacun à sont rythme sur son propre chemin. </a:t>
            </a:r>
            <a:endParaRPr lang="fr-FR" dirty="0"/>
          </a:p>
        </p:txBody>
      </p:sp>
      <p:sp>
        <p:nvSpPr>
          <p:cNvPr id="4" name="Foliennummernplatzhalter 3"/>
          <p:cNvSpPr>
            <a:spLocks noGrp="1"/>
          </p:cNvSpPr>
          <p:nvPr>
            <p:ph type="sldNum" sz="quarter" idx="5"/>
          </p:nvPr>
        </p:nvSpPr>
        <p:spPr/>
        <p:txBody>
          <a:bodyPr/>
          <a:lstStyle/>
          <a:p>
            <a:fld id="{F6A8B915-0596-AE43-A2BD-37D6A333550B}" type="slidenum">
              <a:rPr lang="fr-FR" smtClean="0"/>
              <a:t>52</a:t>
            </a:fld>
            <a:endParaRPr lang="fr-FR"/>
          </a:p>
        </p:txBody>
      </p:sp>
    </p:spTree>
    <p:extLst>
      <p:ext uri="{BB962C8B-B14F-4D97-AF65-F5344CB8AC3E}">
        <p14:creationId xmlns:p14="http://schemas.microsoft.com/office/powerpoint/2010/main" val="168705684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dirty="0"/>
              <a:t>Des processus de généralisation inconscients et d’analyse par observation ont lieu. </a:t>
            </a:r>
          </a:p>
          <a:p>
            <a:r>
              <a:rPr lang="fr-FR" dirty="0"/>
              <a:t>La langue se met  progressivement en place suivant l’évolution de chacun. Des correctifs ou des ajustements ont lieu au fur et à mesure des besoins lors les activités proposées.  </a:t>
            </a:r>
          </a:p>
        </p:txBody>
      </p:sp>
      <p:sp>
        <p:nvSpPr>
          <p:cNvPr id="4" name="Foliennummernplatzhalter 3"/>
          <p:cNvSpPr>
            <a:spLocks noGrp="1"/>
          </p:cNvSpPr>
          <p:nvPr>
            <p:ph type="sldNum" sz="quarter" idx="5"/>
          </p:nvPr>
        </p:nvSpPr>
        <p:spPr/>
        <p:txBody>
          <a:bodyPr/>
          <a:lstStyle/>
          <a:p>
            <a:fld id="{F6A8B915-0596-AE43-A2BD-37D6A333550B}" type="slidenum">
              <a:rPr lang="fr-FR" smtClean="0"/>
              <a:t>53</a:t>
            </a:fld>
            <a:endParaRPr lang="fr-FR"/>
          </a:p>
        </p:txBody>
      </p:sp>
    </p:spTree>
    <p:extLst>
      <p:ext uri="{BB962C8B-B14F-4D97-AF65-F5344CB8AC3E}">
        <p14:creationId xmlns:p14="http://schemas.microsoft.com/office/powerpoint/2010/main" val="287147961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9350" y="685800"/>
            <a:ext cx="4572000" cy="3429000"/>
          </a:xfrm>
        </p:spPr>
      </p:sp>
      <p:sp>
        <p:nvSpPr>
          <p:cNvPr id="3" name="Notizenplatzhalter 2"/>
          <p:cNvSpPr>
            <a:spLocks noGrp="1"/>
          </p:cNvSpPr>
          <p:nvPr>
            <p:ph type="body" idx="1"/>
          </p:nvPr>
        </p:nvSpPr>
        <p:spPr/>
        <p:txBody>
          <a:bodyPr/>
          <a:lstStyle/>
          <a:p>
            <a:endParaRPr lang="fr-FR" dirty="0"/>
          </a:p>
        </p:txBody>
      </p:sp>
      <p:sp>
        <p:nvSpPr>
          <p:cNvPr id="4" name="Foliennummernplatzhalter 3"/>
          <p:cNvSpPr>
            <a:spLocks noGrp="1"/>
          </p:cNvSpPr>
          <p:nvPr>
            <p:ph type="sldNum" sz="quarter" idx="5"/>
          </p:nvPr>
        </p:nvSpPr>
        <p:spPr/>
        <p:txBody>
          <a:bodyPr/>
          <a:lstStyle/>
          <a:p>
            <a:fld id="{F6A8B915-0596-AE43-A2BD-37D6A333550B}" type="slidenum">
              <a:rPr lang="fr-FR" smtClean="0"/>
              <a:t>54</a:t>
            </a:fld>
            <a:endParaRPr lang="fr-FR"/>
          </a:p>
        </p:txBody>
      </p:sp>
    </p:spTree>
    <p:extLst>
      <p:ext uri="{BB962C8B-B14F-4D97-AF65-F5344CB8AC3E}">
        <p14:creationId xmlns:p14="http://schemas.microsoft.com/office/powerpoint/2010/main" val="249329180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dirty="0"/>
              <a:t>Plutôt que de suivre une progression des contenus définie par des personnes extérieures au groupe et orientée vers des objectifs, chacun développe son propre parcours dans la langue étrangère. </a:t>
            </a:r>
          </a:p>
          <a:p>
            <a:r>
              <a:rPr lang="fr-FR" dirty="0"/>
              <a:t>L’individualisation de l’apprentissage ne fait que respecter une réalité : </a:t>
            </a:r>
          </a:p>
          <a:p>
            <a:r>
              <a:rPr lang="fr-FR" i="1" dirty="0"/>
              <a:t>Tout apprentissage, même en groupe, suit un itinéraire individuel.</a:t>
            </a:r>
            <a:endParaRPr lang="fr-FR" altLang="ja-JP" dirty="0">
              <a:latin typeface="Times New Roman" panose="02020603050405020304" pitchFamily="18" charset="0"/>
            </a:endParaRPr>
          </a:p>
          <a:p>
            <a:endParaRPr lang="fr-FR" i="1" dirty="0"/>
          </a:p>
        </p:txBody>
      </p:sp>
      <p:sp>
        <p:nvSpPr>
          <p:cNvPr id="4" name="Foliennummernplatzhalter 3"/>
          <p:cNvSpPr>
            <a:spLocks noGrp="1"/>
          </p:cNvSpPr>
          <p:nvPr>
            <p:ph type="sldNum" sz="quarter" idx="5"/>
          </p:nvPr>
        </p:nvSpPr>
        <p:spPr/>
        <p:txBody>
          <a:bodyPr/>
          <a:lstStyle/>
          <a:p>
            <a:fld id="{F6A8B915-0596-AE43-A2BD-37D6A333550B}" type="slidenum">
              <a:rPr lang="fr-FR" smtClean="0"/>
              <a:t>55</a:t>
            </a:fld>
            <a:endParaRPr lang="fr-FR"/>
          </a:p>
        </p:txBody>
      </p:sp>
    </p:spTree>
    <p:extLst>
      <p:ext uri="{BB962C8B-B14F-4D97-AF65-F5344CB8AC3E}">
        <p14:creationId xmlns:p14="http://schemas.microsoft.com/office/powerpoint/2010/main" val="388891581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06499" name="Notizenplatzhalt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r>
              <a:rPr lang="fr-FR" dirty="0">
                <a:latin typeface="Calibri" charset="0"/>
              </a:rPr>
              <a:t>Cette approche repose sur une attitude de base valable à la fois pour la prononciation, la grammaire et le </a:t>
            </a:r>
            <a:r>
              <a:rPr lang="fr-FR" baseline="0" dirty="0">
                <a:latin typeface="Calibri" charset="0"/>
              </a:rPr>
              <a:t>lexique :  </a:t>
            </a:r>
            <a:r>
              <a:rPr lang="fr-FR" b="1" baseline="0" dirty="0">
                <a:latin typeface="Calibri" charset="0"/>
              </a:rPr>
              <a:t>n</a:t>
            </a:r>
            <a:r>
              <a:rPr lang="fr-FR" b="1" dirty="0">
                <a:latin typeface="Calibri" charset="0"/>
              </a:rPr>
              <a:t>ous n’anticipons pas les problèmes</a:t>
            </a:r>
            <a:r>
              <a:rPr lang="fr-FR" dirty="0">
                <a:latin typeface="Calibri" charset="0"/>
              </a:rPr>
              <a:t>.</a:t>
            </a:r>
            <a:endParaRPr lang="fr-FR" sz="300" dirty="0">
              <a:latin typeface="Calibri" charset="0"/>
            </a:endParaRPr>
          </a:p>
          <a:p>
            <a:endParaRPr lang="fr-FR" sz="300" dirty="0">
              <a:latin typeface="Calibri" charset="0"/>
            </a:endParaRPr>
          </a:p>
          <a:p>
            <a:r>
              <a:rPr lang="fr-FR" i="1" dirty="0">
                <a:latin typeface="Calibri" charset="0"/>
              </a:rPr>
              <a:t>En prononciation</a:t>
            </a:r>
            <a:r>
              <a:rPr lang="fr-FR" dirty="0">
                <a:latin typeface="Calibri" charset="0"/>
              </a:rPr>
              <a:t>, en dehors d’exercices de rythme au début de l’apprentissage, nous ne programmons pas d’entraînement à la correction de sons. Celle-ci a lieu en fonction des difficultés rencontrées. </a:t>
            </a:r>
          </a:p>
          <a:p>
            <a:endParaRPr lang="fr-FR" sz="300" dirty="0">
              <a:latin typeface="Calibri" charset="0"/>
            </a:endParaRPr>
          </a:p>
          <a:p>
            <a:r>
              <a:rPr lang="fr-FR" i="1" dirty="0">
                <a:latin typeface="Calibri" charset="0"/>
              </a:rPr>
              <a:t>En grammaire</a:t>
            </a:r>
            <a:r>
              <a:rPr lang="fr-FR" dirty="0">
                <a:latin typeface="Calibri" charset="0"/>
              </a:rPr>
              <a:t>, nous ne traitons un thème grammatical que lorsqu’il y a un problème, dans la mesure où l’explication ou l’activité proposée peuvent contribuer à sa résolution. </a:t>
            </a:r>
          </a:p>
          <a:p>
            <a:r>
              <a:rPr lang="fr-FR" dirty="0">
                <a:latin typeface="Calibri" charset="0"/>
              </a:rPr>
              <a:t>En proposant une règle avant que la difficulté n’apparaisse, il arrive parfois que cette règle vienne perturber ou court-circuiter une structure qui était déjà correctement en place ou en train de se mettre en place. </a:t>
            </a:r>
          </a:p>
          <a:p>
            <a:r>
              <a:rPr lang="fr-FR" dirty="0">
                <a:latin typeface="Calibri" charset="0"/>
              </a:rPr>
              <a:t>Comme le dit Paul Watzlavick : « </a:t>
            </a:r>
            <a:r>
              <a:rPr lang="fr-FR" i="1" dirty="0">
                <a:latin typeface="Calibri" charset="0"/>
              </a:rPr>
              <a:t>La solution constitue parfois le problème. »</a:t>
            </a:r>
            <a:endParaRPr lang="fr-FR" dirty="0">
              <a:latin typeface="Calibri" charset="0"/>
            </a:endParaRPr>
          </a:p>
          <a:p>
            <a:endParaRPr lang="fr-FR" sz="300" dirty="0">
              <a:latin typeface="Calibri" charset="0"/>
            </a:endParaRPr>
          </a:p>
          <a:p>
            <a:r>
              <a:rPr lang="fr-FR" i="1" dirty="0">
                <a:latin typeface="Calibri" charset="0"/>
              </a:rPr>
              <a:t>Sur le plan lexical</a:t>
            </a:r>
            <a:r>
              <a:rPr lang="fr-FR" dirty="0">
                <a:latin typeface="Calibri" charset="0"/>
              </a:rPr>
              <a:t>, nous ne livrons pas à l’avance les moyens linguistiques qu’il doivent utiliser ensuite « librement  ». Ceux-ci sont fournis au fur et à mesure des besoins. Ils sont d’autant mieux acceptés qu’ils répondent à un besoin. </a:t>
            </a:r>
          </a:p>
          <a:p>
            <a:endParaRPr lang="fr-FR" sz="600" baseline="0" dirty="0">
              <a:latin typeface="Calibri" charset="0"/>
            </a:endParaRPr>
          </a:p>
          <a:p>
            <a:r>
              <a:rPr lang="fr-FR" baseline="0" dirty="0">
                <a:latin typeface="Calibri" charset="0"/>
              </a:rPr>
              <a:t>Nous estimons </a:t>
            </a:r>
            <a:r>
              <a:rPr lang="fr-FR" dirty="0">
                <a:latin typeface="Calibri" charset="0"/>
              </a:rPr>
              <a:t>qu’il est inutile et même parfois contreproductif </a:t>
            </a:r>
            <a:r>
              <a:rPr lang="fr-FR" baseline="0" dirty="0">
                <a:latin typeface="Calibri" charset="0"/>
              </a:rPr>
              <a:t>de proposer des solutions quand il n’y a pas de problème.</a:t>
            </a:r>
          </a:p>
        </p:txBody>
      </p:sp>
      <p:sp>
        <p:nvSpPr>
          <p:cNvPr id="4" name="Foliennummernplatzhalter 3"/>
          <p:cNvSpPr>
            <a:spLocks noGrp="1"/>
          </p:cNvSpPr>
          <p:nvPr>
            <p:ph type="sldNum" sz="quarter" idx="5"/>
          </p:nvPr>
        </p:nvSpPr>
        <p:spPr/>
        <p:txBody>
          <a:bodyPr/>
          <a:lstStyle>
            <a:lvl1pPr eaLnBrk="0" hangingPunct="0">
              <a:defRPr>
                <a:solidFill>
                  <a:schemeClr val="tx1"/>
                </a:solidFill>
                <a:latin typeface="Arial" charset="0"/>
                <a:ea typeface="ＭＳ Ｐゴシック" charset="0"/>
                <a:cs typeface="Arial" charset="0"/>
              </a:defRPr>
            </a:lvl1pPr>
            <a:lvl2pPr marL="1544742" indent="-594131" eaLnBrk="0" hangingPunct="0">
              <a:defRPr>
                <a:solidFill>
                  <a:schemeClr val="tx1"/>
                </a:solidFill>
                <a:latin typeface="Arial" charset="0"/>
                <a:ea typeface="Arial" charset="0"/>
                <a:cs typeface="Arial" charset="0"/>
              </a:defRPr>
            </a:lvl2pPr>
            <a:lvl3pPr marL="2376526" indent="-475305" eaLnBrk="0" hangingPunct="0">
              <a:defRPr>
                <a:solidFill>
                  <a:schemeClr val="tx1"/>
                </a:solidFill>
                <a:latin typeface="Arial" charset="0"/>
                <a:ea typeface="Arial" charset="0"/>
                <a:cs typeface="Arial" charset="0"/>
              </a:defRPr>
            </a:lvl3pPr>
            <a:lvl4pPr marL="3327136" indent="-475305" eaLnBrk="0" hangingPunct="0">
              <a:defRPr>
                <a:solidFill>
                  <a:schemeClr val="tx1"/>
                </a:solidFill>
                <a:latin typeface="Arial" charset="0"/>
                <a:ea typeface="Arial" charset="0"/>
                <a:cs typeface="Arial" charset="0"/>
              </a:defRPr>
            </a:lvl4pPr>
            <a:lvl5pPr marL="4277746" indent="-475305" eaLnBrk="0" hangingPunct="0">
              <a:defRPr>
                <a:solidFill>
                  <a:schemeClr val="tx1"/>
                </a:solidFill>
                <a:latin typeface="Arial" charset="0"/>
                <a:ea typeface="Arial" charset="0"/>
                <a:cs typeface="Arial" charset="0"/>
              </a:defRPr>
            </a:lvl5pPr>
            <a:lvl6pPr marL="5228356" indent="-475305" eaLnBrk="0" fontAlgn="base" hangingPunct="0">
              <a:spcBef>
                <a:spcPct val="0"/>
              </a:spcBef>
              <a:spcAft>
                <a:spcPct val="0"/>
              </a:spcAft>
              <a:defRPr>
                <a:solidFill>
                  <a:schemeClr val="tx1"/>
                </a:solidFill>
                <a:latin typeface="Arial" charset="0"/>
                <a:ea typeface="Arial" charset="0"/>
                <a:cs typeface="Arial" charset="0"/>
              </a:defRPr>
            </a:lvl6pPr>
            <a:lvl7pPr marL="6178967" indent="-475305" eaLnBrk="0" fontAlgn="base" hangingPunct="0">
              <a:spcBef>
                <a:spcPct val="0"/>
              </a:spcBef>
              <a:spcAft>
                <a:spcPct val="0"/>
              </a:spcAft>
              <a:defRPr>
                <a:solidFill>
                  <a:schemeClr val="tx1"/>
                </a:solidFill>
                <a:latin typeface="Arial" charset="0"/>
                <a:ea typeface="Arial" charset="0"/>
                <a:cs typeface="Arial" charset="0"/>
              </a:defRPr>
            </a:lvl7pPr>
            <a:lvl8pPr marL="7129577" indent="-475305" eaLnBrk="0" fontAlgn="base" hangingPunct="0">
              <a:spcBef>
                <a:spcPct val="0"/>
              </a:spcBef>
              <a:spcAft>
                <a:spcPct val="0"/>
              </a:spcAft>
              <a:defRPr>
                <a:solidFill>
                  <a:schemeClr val="tx1"/>
                </a:solidFill>
                <a:latin typeface="Arial" charset="0"/>
                <a:ea typeface="Arial" charset="0"/>
                <a:cs typeface="Arial" charset="0"/>
              </a:defRPr>
            </a:lvl8pPr>
            <a:lvl9pPr marL="8080187" indent="-475305"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DCBB0CA9-9CD3-EB4D-9859-2ADFA652A674}" type="slidenum">
              <a:rPr lang="fr-FR">
                <a:latin typeface="Calibri" charset="0"/>
              </a:rPr>
              <a:pPr eaLnBrk="1" hangingPunct="1"/>
              <a:t>56</a:t>
            </a:fld>
            <a:endParaRPr lang="fr-FR">
              <a:latin typeface="Calibri" charset="0"/>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dirty="0"/>
              <a:t>Que chacun prenne donc ce qui lui convient dans ce que je viens de présenter en fonction de ses conceptions de l’apprentissage, de sa personnalité et de ses conditions de travail. </a:t>
            </a:r>
          </a:p>
          <a:p>
            <a:endParaRPr lang="fr-FR" dirty="0"/>
          </a:p>
        </p:txBody>
      </p:sp>
      <p:sp>
        <p:nvSpPr>
          <p:cNvPr id="4" name="Foliennummernplatzhalter 3"/>
          <p:cNvSpPr>
            <a:spLocks noGrp="1"/>
          </p:cNvSpPr>
          <p:nvPr>
            <p:ph type="sldNum" sz="quarter" idx="10"/>
          </p:nvPr>
        </p:nvSpPr>
        <p:spPr/>
        <p:txBody>
          <a:bodyPr/>
          <a:lstStyle/>
          <a:p>
            <a:fld id="{F6A8B915-0596-AE43-A2BD-37D6A333550B}" type="slidenum">
              <a:rPr lang="fr-FR" smtClean="0"/>
              <a:t>57</a:t>
            </a:fld>
            <a:endParaRPr lang="fr-FR"/>
          </a:p>
        </p:txBody>
      </p:sp>
    </p:spTree>
    <p:extLst>
      <p:ext uri="{BB962C8B-B14F-4D97-AF65-F5344CB8AC3E}">
        <p14:creationId xmlns:p14="http://schemas.microsoft.com/office/powerpoint/2010/main" val="154607400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fr-FR" dirty="0"/>
          </a:p>
        </p:txBody>
      </p:sp>
      <p:sp>
        <p:nvSpPr>
          <p:cNvPr id="4" name="Foliennummernplatzhalter 3"/>
          <p:cNvSpPr>
            <a:spLocks noGrp="1"/>
          </p:cNvSpPr>
          <p:nvPr>
            <p:ph type="sldNum" sz="quarter" idx="5"/>
          </p:nvPr>
        </p:nvSpPr>
        <p:spPr/>
        <p:txBody>
          <a:bodyPr/>
          <a:lstStyle/>
          <a:p>
            <a:fld id="{F6A8B915-0596-AE43-A2BD-37D6A333550B}" type="slidenum">
              <a:rPr lang="fr-FR" smtClean="0"/>
              <a:t>58</a:t>
            </a:fld>
            <a:endParaRPr lang="fr-FR"/>
          </a:p>
        </p:txBody>
      </p:sp>
    </p:spTree>
    <p:extLst>
      <p:ext uri="{BB962C8B-B14F-4D97-AF65-F5344CB8AC3E}">
        <p14:creationId xmlns:p14="http://schemas.microsoft.com/office/powerpoint/2010/main" val="189333997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fr-FR"/>
          </a:p>
        </p:txBody>
      </p:sp>
      <p:sp>
        <p:nvSpPr>
          <p:cNvPr id="4" name="Foliennummernplatzhalter 3"/>
          <p:cNvSpPr>
            <a:spLocks noGrp="1"/>
          </p:cNvSpPr>
          <p:nvPr>
            <p:ph type="sldNum" sz="quarter" idx="5"/>
          </p:nvPr>
        </p:nvSpPr>
        <p:spPr/>
        <p:txBody>
          <a:bodyPr/>
          <a:lstStyle/>
          <a:p>
            <a:fld id="{F6A8B915-0596-AE43-A2BD-37D6A333550B}" type="slidenum">
              <a:rPr lang="fr-FR" smtClean="0"/>
              <a:t>59</a:t>
            </a:fld>
            <a:endParaRPr lang="fr-FR"/>
          </a:p>
        </p:txBody>
      </p:sp>
    </p:spTree>
    <p:extLst>
      <p:ext uri="{BB962C8B-B14F-4D97-AF65-F5344CB8AC3E}">
        <p14:creationId xmlns:p14="http://schemas.microsoft.com/office/powerpoint/2010/main" val="107217298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fr-FR"/>
          </a:p>
        </p:txBody>
      </p:sp>
      <p:sp>
        <p:nvSpPr>
          <p:cNvPr id="4" name="Foliennummernplatzhalter 3"/>
          <p:cNvSpPr>
            <a:spLocks noGrp="1"/>
          </p:cNvSpPr>
          <p:nvPr>
            <p:ph type="sldNum" sz="quarter" idx="5"/>
          </p:nvPr>
        </p:nvSpPr>
        <p:spPr/>
        <p:txBody>
          <a:bodyPr/>
          <a:lstStyle/>
          <a:p>
            <a:fld id="{F6A8B915-0596-AE43-A2BD-37D6A333550B}" type="slidenum">
              <a:rPr lang="fr-FR" smtClean="0"/>
              <a:t>60</a:t>
            </a:fld>
            <a:endParaRPr lang="fr-FR"/>
          </a:p>
        </p:txBody>
      </p:sp>
    </p:spTree>
    <p:extLst>
      <p:ext uri="{BB962C8B-B14F-4D97-AF65-F5344CB8AC3E}">
        <p14:creationId xmlns:p14="http://schemas.microsoft.com/office/powerpoint/2010/main" val="1884194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lvl="0">
              <a:defRPr/>
            </a:pPr>
            <a:r>
              <a:rPr lang="fr-FR" dirty="0"/>
              <a:t>Il s’agit seulement pour moi de vous faire partager quelques réflexions sur une approche possible des langues étrangères.</a:t>
            </a:r>
          </a:p>
          <a:p>
            <a:pPr lvl="0">
              <a:defRPr/>
            </a:pPr>
            <a:r>
              <a:rPr lang="fr-FR" dirty="0"/>
              <a:t>A chacun de prendre ce qui lui est utile en fonction de sa conception de l'enseignement et de sa pratique de l’apprentissage des langues. </a:t>
            </a:r>
            <a:endParaRPr lang="de-DE"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5"/>
          </p:nvPr>
        </p:nvSpPr>
        <p:spPr/>
        <p:txBody>
          <a:bodyPr/>
          <a:lstStyle/>
          <a:p>
            <a:fld id="{F6A8B915-0596-AE43-A2BD-37D6A333550B}" type="slidenum">
              <a:rPr lang="fr-FR" smtClean="0"/>
              <a:t>6</a:t>
            </a:fld>
            <a:endParaRPr lang="fr-FR"/>
          </a:p>
        </p:txBody>
      </p:sp>
    </p:spTree>
    <p:extLst>
      <p:ext uri="{BB962C8B-B14F-4D97-AF65-F5344CB8AC3E}">
        <p14:creationId xmlns:p14="http://schemas.microsoft.com/office/powerpoint/2010/main" val="3478375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fr-FR" noProof="0" dirty="0"/>
          </a:p>
          <a:p>
            <a:endParaRPr lang="fr-FR" sz="1200" i="1" kern="1200" dirty="0">
              <a:solidFill>
                <a:schemeClr val="tx1"/>
              </a:solidFill>
              <a:effectLst/>
              <a:latin typeface="+mn-lt"/>
              <a:ea typeface="+mn-ea"/>
              <a:cs typeface="+mn-cs"/>
            </a:endParaRPr>
          </a:p>
        </p:txBody>
      </p:sp>
      <p:sp>
        <p:nvSpPr>
          <p:cNvPr id="4" name="Foliennummernplatzhalter 3"/>
          <p:cNvSpPr>
            <a:spLocks noGrp="1"/>
          </p:cNvSpPr>
          <p:nvPr>
            <p:ph type="sldNum" sz="quarter" idx="5"/>
          </p:nvPr>
        </p:nvSpPr>
        <p:spPr/>
        <p:txBody>
          <a:bodyPr/>
          <a:lstStyle/>
          <a:p>
            <a:fld id="{F6A8B915-0596-AE43-A2BD-37D6A333550B}" type="slidenum">
              <a:rPr lang="fr-FR" smtClean="0"/>
              <a:t>7</a:t>
            </a:fld>
            <a:endParaRPr lang="fr-FR"/>
          </a:p>
        </p:txBody>
      </p:sp>
    </p:spTree>
    <p:extLst>
      <p:ext uri="{BB962C8B-B14F-4D97-AF65-F5344CB8AC3E}">
        <p14:creationId xmlns:p14="http://schemas.microsoft.com/office/powerpoint/2010/main" val="29417059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sz="1100" b="0" dirty="0"/>
              <a:t>Si nous considérons l’enseignement des langues dans une optique relationnelle, celui-ci est irrigué par deux courants  </a:t>
            </a:r>
          </a:p>
          <a:p>
            <a:pPr marL="228600" indent="-228600">
              <a:buAutoNum type="arabicPeriod"/>
            </a:pPr>
            <a:r>
              <a:rPr lang="fr-FR" sz="1100" dirty="0"/>
              <a:t>L’un centré sur les </a:t>
            </a:r>
            <a:r>
              <a:rPr lang="fr-FR" sz="1100" i="1" dirty="0"/>
              <a:t>contenus </a:t>
            </a:r>
            <a:r>
              <a:rPr lang="fr-FR" sz="1100" dirty="0"/>
              <a:t>et les</a:t>
            </a:r>
            <a:r>
              <a:rPr lang="fr-FR" sz="1100" i="1" dirty="0"/>
              <a:t> objectifs  </a:t>
            </a:r>
            <a:r>
              <a:rPr lang="fr-FR" sz="1100" dirty="0"/>
              <a:t>relève de l’avoir, la langue va être </a:t>
            </a:r>
            <a:r>
              <a:rPr lang="fr-FR" sz="1100" b="1" dirty="0"/>
              <a:t>apprise</a:t>
            </a:r>
            <a:r>
              <a:rPr lang="fr-FR" sz="1100" dirty="0"/>
              <a:t>, le plus souvent par l'intermédiaire d'un manuel. </a:t>
            </a:r>
          </a:p>
          <a:p>
            <a:r>
              <a:rPr lang="fr-FR" sz="1100" dirty="0"/>
              <a:t>2  L’autre courant est orienté vers les </a:t>
            </a:r>
            <a:r>
              <a:rPr lang="fr-FR" sz="1100" i="1" dirty="0"/>
              <a:t>participants et le groupe </a:t>
            </a:r>
            <a:r>
              <a:rPr lang="fr-FR" sz="1100" dirty="0"/>
              <a:t>et  propose une</a:t>
            </a:r>
            <a:r>
              <a:rPr lang="fr-FR" sz="1100" i="1" dirty="0"/>
              <a:t> pédagogie du chemin</a:t>
            </a:r>
            <a:r>
              <a:rPr lang="fr-FR" sz="1100" dirty="0"/>
              <a:t>. La langue va être </a:t>
            </a:r>
            <a:r>
              <a:rPr lang="fr-FR" sz="1100" b="1" dirty="0"/>
              <a:t>acquise </a:t>
            </a:r>
            <a:r>
              <a:rPr lang="fr-FR" sz="1100" dirty="0"/>
              <a:t>en la vivant. </a:t>
            </a:r>
          </a:p>
          <a:p>
            <a:pPr lvl="0">
              <a:defRPr/>
            </a:pPr>
            <a:r>
              <a:rPr lang="fr-FR" sz="1100" dirty="0"/>
              <a:t>Je qualifie cette seconde approche de </a:t>
            </a:r>
            <a:r>
              <a:rPr lang="fr-FR" sz="1100" b="1" dirty="0"/>
              <a:t>Pédagogie de l’être</a:t>
            </a:r>
            <a:r>
              <a:rPr lang="fr-FR" sz="1100" dirty="0"/>
              <a:t>, car elle place l'individu au centre du processus d'apprentissage. </a:t>
            </a:r>
          </a:p>
          <a:p>
            <a:r>
              <a:rPr lang="fr-FR" sz="1100" dirty="0"/>
              <a:t>C’est ainsi que nous avons acquis</a:t>
            </a:r>
            <a:r>
              <a:rPr lang="fr-FR" sz="1100" b="1" dirty="0"/>
              <a:t> </a:t>
            </a:r>
            <a:r>
              <a:rPr lang="fr-FR" sz="1100" dirty="0"/>
              <a:t>notre langue maternelle, que nous avons élargi nos connaissances lors de séjours à l’étranger ou lors de contacts avec la langue en écoutant la radio, en regardant la télévision ou  en communiquant avec des locuteurs natifs. </a:t>
            </a:r>
          </a:p>
          <a:p>
            <a:r>
              <a:rPr lang="fr-FR" sz="1100" dirty="0"/>
              <a:t>Les gens ne parlaient pas dans un ordre imposé et ne respectaient pas une certaine progression, mais ils s'exprimaient dans un autre ordre, celui de la communication entre les locuteurs en </a:t>
            </a:r>
            <a:r>
              <a:rPr lang="fr-FR" sz="1100" b="1" dirty="0"/>
              <a:t>relation, en action et en situation</a:t>
            </a:r>
            <a:r>
              <a:rPr lang="fr-FR" sz="1100" dirty="0"/>
              <a:t>. </a:t>
            </a:r>
          </a:p>
          <a:p>
            <a:endParaRPr lang="fr-FR" sz="300" dirty="0"/>
          </a:p>
          <a:p>
            <a:r>
              <a:rPr lang="fr-FR" sz="1100" dirty="0"/>
              <a:t>Cette approche est donc centrée sur le sujet et le processus.</a:t>
            </a:r>
            <a:endParaRPr lang="de-DE" sz="1100" dirty="0"/>
          </a:p>
          <a:p>
            <a:pPr lvl="0"/>
            <a:endParaRPr lang="fr-FR" sz="600" dirty="0"/>
          </a:p>
          <a:p>
            <a:pPr lvl="0"/>
            <a:r>
              <a:rPr lang="fr-FR" sz="1100" dirty="0"/>
              <a:t>C’est dans le sillage de cette seconde forme de pédagogie que se développe la </a:t>
            </a:r>
            <a:r>
              <a:rPr lang="fr-FR" sz="1100" i="1" dirty="0"/>
              <a:t>Pédagogie relationnelle.</a:t>
            </a:r>
            <a:endParaRPr lang="de-DE" sz="1100" i="1" dirty="0"/>
          </a:p>
          <a:p>
            <a:endParaRPr lang="fr-FR" sz="600" dirty="0"/>
          </a:p>
          <a:p>
            <a:r>
              <a:rPr lang="fr-FR" sz="1100" b="1" dirty="0"/>
              <a:t>Il n’y a pas une séparation totale entre ces deux courants</a:t>
            </a:r>
            <a:r>
              <a:rPr lang="fr-FR" sz="1100" dirty="0"/>
              <a:t>. Ce ne sont pas deux systèmes clos. Le plus souvent des phases de vécu sont imbriquées dans la pédagogie de l’avoir, en particulier dans les activités dites de transfert.</a:t>
            </a:r>
          </a:p>
          <a:p>
            <a:endParaRPr lang="fr-FR" sz="600" dirty="0"/>
          </a:p>
          <a:p>
            <a:r>
              <a:rPr lang="fr-FR" sz="1100" dirty="0"/>
              <a:t>Ces deux approches se développent souvent en parallèle alors qu’elles peuvent s’enrichir mutuellement.</a:t>
            </a:r>
          </a:p>
          <a:p>
            <a:endParaRPr lang="fr-FR" sz="1100" baseline="0" dirty="0"/>
          </a:p>
        </p:txBody>
      </p:sp>
      <p:sp>
        <p:nvSpPr>
          <p:cNvPr id="4" name="Foliennummernplatzhalter 3"/>
          <p:cNvSpPr>
            <a:spLocks noGrp="1"/>
          </p:cNvSpPr>
          <p:nvPr>
            <p:ph type="sldNum" sz="quarter" idx="10"/>
          </p:nvPr>
        </p:nvSpPr>
        <p:spPr/>
        <p:txBody>
          <a:bodyPr/>
          <a:lstStyle/>
          <a:p>
            <a:fld id="{F6A8B915-0596-AE43-A2BD-37D6A333550B}" type="slidenum">
              <a:rPr lang="fr-FR" smtClean="0"/>
              <a:t>8</a:t>
            </a:fld>
            <a:endParaRPr lang="fr-FR"/>
          </a:p>
        </p:txBody>
      </p:sp>
    </p:spTree>
    <p:extLst>
      <p:ext uri="{BB962C8B-B14F-4D97-AF65-F5344CB8AC3E}">
        <p14:creationId xmlns:p14="http://schemas.microsoft.com/office/powerpoint/2010/main" val="21015833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4" name="Foliennummernplatzhalter 3"/>
          <p:cNvSpPr>
            <a:spLocks noGrp="1"/>
          </p:cNvSpPr>
          <p:nvPr>
            <p:ph type="sldNum" sz="quarter" idx="10"/>
          </p:nvPr>
        </p:nvSpPr>
        <p:spPr/>
        <p:txBody>
          <a:bodyPr/>
          <a:lstStyle/>
          <a:p>
            <a:fld id="{F6A8B915-0596-AE43-A2BD-37D6A333550B}" type="slidenum">
              <a:rPr lang="fr-FR" smtClean="0"/>
              <a:t>9</a:t>
            </a:fld>
            <a:endParaRPr lang="fr-FR"/>
          </a:p>
        </p:txBody>
      </p:sp>
      <p:sp>
        <p:nvSpPr>
          <p:cNvPr id="7" name="Notizenplatzhalter 6">
            <a:extLst>
              <a:ext uri="{FF2B5EF4-FFF2-40B4-BE49-F238E27FC236}">
                <a16:creationId xmlns:a16="http://schemas.microsoft.com/office/drawing/2014/main" id="{D8ED937A-915D-C844-A2AF-87FC3EA5CC1B}"/>
              </a:ext>
            </a:extLst>
          </p:cNvPr>
          <p:cNvSpPr>
            <a:spLocks noGrp="1"/>
          </p:cNvSpPr>
          <p:nvPr>
            <p:ph type="body" sz="quarter" idx="3"/>
          </p:nvPr>
        </p:nvSpPr>
        <p:spPr>
          <a:xfrm>
            <a:off x="685800" y="4343400"/>
            <a:ext cx="5687291" cy="3913909"/>
          </a:xfrm>
        </p:spPr>
        <p:txBody>
          <a:bodyPr/>
          <a:lstStyle/>
          <a:p>
            <a:r>
              <a:rPr lang="fr-FR" dirty="0"/>
              <a:t>- L’</a:t>
            </a:r>
            <a:r>
              <a:rPr lang="fr-FR" b="1" dirty="0"/>
              <a:t>apprentissage conscient </a:t>
            </a:r>
            <a:r>
              <a:rPr lang="fr-FR" dirty="0"/>
              <a:t>conduit à l’</a:t>
            </a:r>
            <a:r>
              <a:rPr lang="fr-FR" i="1" dirty="0"/>
              <a:t>appropriation d’un </a:t>
            </a:r>
            <a:r>
              <a:rPr lang="fr-FR" b="1" i="1" dirty="0"/>
              <a:t>savoir</a:t>
            </a:r>
            <a:r>
              <a:rPr lang="fr-FR" b="1" dirty="0"/>
              <a:t> </a:t>
            </a:r>
            <a:r>
              <a:rPr lang="fr-FR" dirty="0"/>
              <a:t>qu’il va falloir faire vivre ensuite. C’est pourquoi, à une phase d’appropriation, on fait souvent suivre une phase de transfert qui doit conduire à un emploi personnalisé  du nouveau savoir.</a:t>
            </a:r>
            <a:endParaRPr lang="de-DE" dirty="0"/>
          </a:p>
          <a:p>
            <a:r>
              <a:rPr lang="fr-FR" dirty="0"/>
              <a:t>Ce mode d’apprentissage utilise essentiellement l’intellect comme moyen d’accès à la langue.</a:t>
            </a:r>
            <a:endParaRPr lang="de-DE" dirty="0"/>
          </a:p>
          <a:p>
            <a:pPr lvl="0"/>
            <a:endParaRPr lang="fr-FR" dirty="0"/>
          </a:p>
          <a:p>
            <a:pPr lvl="0"/>
            <a:r>
              <a:rPr lang="fr-FR" dirty="0"/>
              <a:t>- L’</a:t>
            </a:r>
            <a:r>
              <a:rPr lang="fr-FR" b="1" dirty="0"/>
              <a:t>acquisition </a:t>
            </a:r>
            <a:r>
              <a:rPr lang="fr-FR" dirty="0"/>
              <a:t>conduit à</a:t>
            </a:r>
            <a:r>
              <a:rPr lang="fr-FR" i="1" dirty="0"/>
              <a:t> une connaissance</a:t>
            </a:r>
            <a:r>
              <a:rPr lang="fr-FR" dirty="0"/>
              <a:t>. La connaissance relève d’une appréhension globale de la langue dans laquelle le corps, l’affectif et l’intellect sont impliqués.</a:t>
            </a:r>
            <a:endParaRPr lang="fr-FR" b="1" dirty="0"/>
          </a:p>
          <a:p>
            <a:endParaRPr lang="fr-FR" sz="600" b="1" dirty="0"/>
          </a:p>
          <a:p>
            <a:r>
              <a:rPr lang="fr-FR" b="1" dirty="0"/>
              <a:t>Pour illustrer la différence</a:t>
            </a:r>
            <a:r>
              <a:rPr lang="fr-FR" dirty="0"/>
              <a:t> entre les deux termes, </a:t>
            </a:r>
            <a:r>
              <a:rPr lang="fr-FR" b="1" dirty="0"/>
              <a:t>savoir</a:t>
            </a:r>
            <a:r>
              <a:rPr lang="fr-FR" dirty="0"/>
              <a:t> et </a:t>
            </a:r>
            <a:r>
              <a:rPr lang="fr-FR" b="1" dirty="0"/>
              <a:t>connaissance</a:t>
            </a:r>
            <a:r>
              <a:rPr lang="fr-FR" dirty="0"/>
              <a:t> prenons l’exemple de notre mode de relation à un pays étranger et à ses habitants. </a:t>
            </a:r>
            <a:endParaRPr lang="de-DE" dirty="0"/>
          </a:p>
          <a:p>
            <a:pPr lvl="0"/>
            <a:r>
              <a:rPr lang="fr-FR" dirty="0"/>
              <a:t>En lisant un livre sur ce pays et ses habitants je vais obtenir un savoir. Il s’agit d’une approche essentiellement intellectuelle et abstraite. </a:t>
            </a:r>
          </a:p>
          <a:p>
            <a:pPr lvl="0"/>
            <a:r>
              <a:rPr lang="fr-FR" dirty="0"/>
              <a:t>En nous rendant dans ce pays et en communiquant avec ses habitants, nous acquérons une connaissance. Nous sommes directement impliqués en tant que personne dans la rencontre.</a:t>
            </a:r>
            <a:endParaRPr lang="de-DE" dirty="0"/>
          </a:p>
          <a:p>
            <a:endParaRPr lang="fr-FR" sz="600" dirty="0"/>
          </a:p>
          <a:p>
            <a:r>
              <a:rPr lang="fr-FR" dirty="0"/>
              <a:t>La connaissance est le fruit d’une </a:t>
            </a:r>
            <a:r>
              <a:rPr lang="fr-FR" b="1" dirty="0"/>
              <a:t>expérience personnelle</a:t>
            </a:r>
            <a:r>
              <a:rPr lang="fr-FR" dirty="0"/>
              <a:t>, elle passe par le </a:t>
            </a:r>
            <a:r>
              <a:rPr lang="fr-FR" b="1" dirty="0"/>
              <a:t>vécu</a:t>
            </a:r>
            <a:r>
              <a:rPr lang="fr-FR" dirty="0"/>
              <a:t>. Elle est vivante…</a:t>
            </a:r>
            <a:endParaRPr lang="de-DE" dirty="0"/>
          </a:p>
          <a:p>
            <a:endParaRPr lang="fr-FR" sz="800" b="1" dirty="0"/>
          </a:p>
          <a:p>
            <a:r>
              <a:rPr lang="fr-FR" dirty="0"/>
              <a:t>Il s’agit de deux accès à la langue qui ne s’excluent pas. Dans une pédagogie de l’être </a:t>
            </a:r>
            <a:r>
              <a:rPr lang="fr-FR" b="1" dirty="0"/>
              <a:t>le savoir vient compléter la connaissance</a:t>
            </a:r>
            <a:r>
              <a:rPr lang="fr-FR" dirty="0"/>
              <a:t>, mais la priorité est donnée à la connaissance ;  le savoir est subordonné à la connaissance.</a:t>
            </a:r>
          </a:p>
        </p:txBody>
      </p:sp>
    </p:spTree>
    <p:extLst>
      <p:ext uri="{BB962C8B-B14F-4D97-AF65-F5344CB8AC3E}">
        <p14:creationId xmlns:p14="http://schemas.microsoft.com/office/powerpoint/2010/main" val="3430228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Mastertitelformat bearbeiten</a:t>
            </a:r>
            <a:endParaRPr lang="fr-F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fr-FR"/>
          </a:p>
        </p:txBody>
      </p:sp>
      <p:sp>
        <p:nvSpPr>
          <p:cNvPr id="4" name="Datumsplatzhalter 3"/>
          <p:cNvSpPr>
            <a:spLocks noGrp="1"/>
          </p:cNvSpPr>
          <p:nvPr>
            <p:ph type="dt" sz="half" idx="10"/>
          </p:nvPr>
        </p:nvSpPr>
        <p:spPr/>
        <p:txBody>
          <a:bodyPr/>
          <a:lstStyle/>
          <a:p>
            <a:fld id="{61ABD314-1E7E-B74C-85D0-997D4B6D85AF}" type="datetimeFigureOut">
              <a:rPr lang="de-DE" smtClean="0"/>
              <a:t>10.12.20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E5DA6D3-A8C2-F04F-8BD7-E66ACD249511}" type="slidenum">
              <a:rPr lang="de-DE" smtClean="0"/>
              <a:t>‹Nr.›</a:t>
            </a:fld>
            <a:endParaRPr lang="de-DE"/>
          </a:p>
        </p:txBody>
      </p:sp>
    </p:spTree>
    <p:extLst>
      <p:ext uri="{BB962C8B-B14F-4D97-AF65-F5344CB8AC3E}">
        <p14:creationId xmlns:p14="http://schemas.microsoft.com/office/powerpoint/2010/main" val="1786181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endParaRPr lang="fr-FR"/>
          </a:p>
        </p:txBody>
      </p:sp>
      <p:sp>
        <p:nvSpPr>
          <p:cNvPr id="3" name="Vertikaler Textplatzhalt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fr-FR"/>
          </a:p>
        </p:txBody>
      </p:sp>
      <p:sp>
        <p:nvSpPr>
          <p:cNvPr id="4" name="Datumsplatzhalter 3"/>
          <p:cNvSpPr>
            <a:spLocks noGrp="1"/>
          </p:cNvSpPr>
          <p:nvPr>
            <p:ph type="dt" sz="half" idx="10"/>
          </p:nvPr>
        </p:nvSpPr>
        <p:spPr/>
        <p:txBody>
          <a:bodyPr/>
          <a:lstStyle/>
          <a:p>
            <a:fld id="{61ABD314-1E7E-B74C-85D0-997D4B6D85AF}" type="datetimeFigureOut">
              <a:rPr lang="de-DE" smtClean="0"/>
              <a:t>10.12.20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E5DA6D3-A8C2-F04F-8BD7-E66ACD249511}" type="slidenum">
              <a:rPr lang="de-DE" smtClean="0"/>
              <a:t>‹Nr.›</a:t>
            </a:fld>
            <a:endParaRPr lang="de-DE"/>
          </a:p>
        </p:txBody>
      </p:sp>
    </p:spTree>
    <p:extLst>
      <p:ext uri="{BB962C8B-B14F-4D97-AF65-F5344CB8AC3E}">
        <p14:creationId xmlns:p14="http://schemas.microsoft.com/office/powerpoint/2010/main" val="147964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Mastertitelformat bearbeiten</a:t>
            </a:r>
            <a:endParaRPr lang="fr-F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fr-FR"/>
          </a:p>
        </p:txBody>
      </p:sp>
      <p:sp>
        <p:nvSpPr>
          <p:cNvPr id="4" name="Datumsplatzhalter 3"/>
          <p:cNvSpPr>
            <a:spLocks noGrp="1"/>
          </p:cNvSpPr>
          <p:nvPr>
            <p:ph type="dt" sz="half" idx="10"/>
          </p:nvPr>
        </p:nvSpPr>
        <p:spPr/>
        <p:txBody>
          <a:bodyPr/>
          <a:lstStyle/>
          <a:p>
            <a:fld id="{61ABD314-1E7E-B74C-85D0-997D4B6D85AF}" type="datetimeFigureOut">
              <a:rPr lang="de-DE" smtClean="0"/>
              <a:t>10.12.20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E5DA6D3-A8C2-F04F-8BD7-E66ACD249511}" type="slidenum">
              <a:rPr lang="de-DE" smtClean="0"/>
              <a:t>‹Nr.›</a:t>
            </a:fld>
            <a:endParaRPr lang="de-DE"/>
          </a:p>
        </p:txBody>
      </p:sp>
    </p:spTree>
    <p:extLst>
      <p:ext uri="{BB962C8B-B14F-4D97-AF65-F5344CB8AC3E}">
        <p14:creationId xmlns:p14="http://schemas.microsoft.com/office/powerpoint/2010/main" val="3933986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endParaRPr lang="fr-FR"/>
          </a:p>
        </p:txBody>
      </p:sp>
      <p:sp>
        <p:nvSpPr>
          <p:cNvPr id="3" name="Inhaltsplatzhalt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fr-FR"/>
          </a:p>
        </p:txBody>
      </p:sp>
      <p:sp>
        <p:nvSpPr>
          <p:cNvPr id="4" name="Datumsplatzhalter 3"/>
          <p:cNvSpPr>
            <a:spLocks noGrp="1"/>
          </p:cNvSpPr>
          <p:nvPr>
            <p:ph type="dt" sz="half" idx="10"/>
          </p:nvPr>
        </p:nvSpPr>
        <p:spPr/>
        <p:txBody>
          <a:bodyPr/>
          <a:lstStyle/>
          <a:p>
            <a:fld id="{61ABD314-1E7E-B74C-85D0-997D4B6D85AF}" type="datetimeFigureOut">
              <a:rPr lang="de-DE" smtClean="0"/>
              <a:t>10.12.20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E5DA6D3-A8C2-F04F-8BD7-E66ACD249511}" type="slidenum">
              <a:rPr lang="de-DE" smtClean="0"/>
              <a:t>‹Nr.›</a:t>
            </a:fld>
            <a:endParaRPr lang="de-DE"/>
          </a:p>
        </p:txBody>
      </p:sp>
    </p:spTree>
    <p:extLst>
      <p:ext uri="{BB962C8B-B14F-4D97-AF65-F5344CB8AC3E}">
        <p14:creationId xmlns:p14="http://schemas.microsoft.com/office/powerpoint/2010/main" val="264323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Mastertitelformat bearbeiten</a:t>
            </a:r>
            <a:endParaRPr lang="fr-F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umsplatzhalter 3"/>
          <p:cNvSpPr>
            <a:spLocks noGrp="1"/>
          </p:cNvSpPr>
          <p:nvPr>
            <p:ph type="dt" sz="half" idx="10"/>
          </p:nvPr>
        </p:nvSpPr>
        <p:spPr/>
        <p:txBody>
          <a:bodyPr/>
          <a:lstStyle/>
          <a:p>
            <a:fld id="{61ABD314-1E7E-B74C-85D0-997D4B6D85AF}" type="datetimeFigureOut">
              <a:rPr lang="de-DE" smtClean="0"/>
              <a:t>10.12.20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E5DA6D3-A8C2-F04F-8BD7-E66ACD249511}" type="slidenum">
              <a:rPr lang="de-DE" smtClean="0"/>
              <a:t>‹Nr.›</a:t>
            </a:fld>
            <a:endParaRPr lang="de-DE"/>
          </a:p>
        </p:txBody>
      </p:sp>
    </p:spTree>
    <p:extLst>
      <p:ext uri="{BB962C8B-B14F-4D97-AF65-F5344CB8AC3E}">
        <p14:creationId xmlns:p14="http://schemas.microsoft.com/office/powerpoint/2010/main" val="2767821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endParaRPr lang="fr-F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fr-F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fr-FR"/>
          </a:p>
        </p:txBody>
      </p:sp>
      <p:sp>
        <p:nvSpPr>
          <p:cNvPr id="5" name="Datumsplatzhalter 4"/>
          <p:cNvSpPr>
            <a:spLocks noGrp="1"/>
          </p:cNvSpPr>
          <p:nvPr>
            <p:ph type="dt" sz="half" idx="10"/>
          </p:nvPr>
        </p:nvSpPr>
        <p:spPr/>
        <p:txBody>
          <a:bodyPr/>
          <a:lstStyle/>
          <a:p>
            <a:fld id="{61ABD314-1E7E-B74C-85D0-997D4B6D85AF}" type="datetimeFigureOut">
              <a:rPr lang="de-DE" smtClean="0"/>
              <a:t>10.12.20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E5DA6D3-A8C2-F04F-8BD7-E66ACD249511}" type="slidenum">
              <a:rPr lang="de-DE" smtClean="0"/>
              <a:t>‹Nr.›</a:t>
            </a:fld>
            <a:endParaRPr lang="de-DE"/>
          </a:p>
        </p:txBody>
      </p:sp>
    </p:spTree>
    <p:extLst>
      <p:ext uri="{BB962C8B-B14F-4D97-AF65-F5344CB8AC3E}">
        <p14:creationId xmlns:p14="http://schemas.microsoft.com/office/powerpoint/2010/main" val="293097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Mastertitelformat bearbeiten</a:t>
            </a:r>
            <a:endParaRPr lang="fr-F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fr-F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fr-FR"/>
          </a:p>
        </p:txBody>
      </p:sp>
      <p:sp>
        <p:nvSpPr>
          <p:cNvPr id="7" name="Datumsplatzhalter 6"/>
          <p:cNvSpPr>
            <a:spLocks noGrp="1"/>
          </p:cNvSpPr>
          <p:nvPr>
            <p:ph type="dt" sz="half" idx="10"/>
          </p:nvPr>
        </p:nvSpPr>
        <p:spPr/>
        <p:txBody>
          <a:bodyPr/>
          <a:lstStyle/>
          <a:p>
            <a:fld id="{61ABD314-1E7E-B74C-85D0-997D4B6D85AF}" type="datetimeFigureOut">
              <a:rPr lang="de-DE" smtClean="0"/>
              <a:t>10.12.20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5E5DA6D3-A8C2-F04F-8BD7-E66ACD249511}" type="slidenum">
              <a:rPr lang="de-DE" smtClean="0"/>
              <a:t>‹Nr.›</a:t>
            </a:fld>
            <a:endParaRPr lang="de-DE"/>
          </a:p>
        </p:txBody>
      </p:sp>
    </p:spTree>
    <p:extLst>
      <p:ext uri="{BB962C8B-B14F-4D97-AF65-F5344CB8AC3E}">
        <p14:creationId xmlns:p14="http://schemas.microsoft.com/office/powerpoint/2010/main" val="2746077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endParaRPr lang="fr-FR"/>
          </a:p>
        </p:txBody>
      </p:sp>
      <p:sp>
        <p:nvSpPr>
          <p:cNvPr id="3" name="Datumsplatzhalter 2"/>
          <p:cNvSpPr>
            <a:spLocks noGrp="1"/>
          </p:cNvSpPr>
          <p:nvPr>
            <p:ph type="dt" sz="half" idx="10"/>
          </p:nvPr>
        </p:nvSpPr>
        <p:spPr/>
        <p:txBody>
          <a:bodyPr/>
          <a:lstStyle/>
          <a:p>
            <a:fld id="{61ABD314-1E7E-B74C-85D0-997D4B6D85AF}" type="datetimeFigureOut">
              <a:rPr lang="de-DE" smtClean="0"/>
              <a:t>10.12.20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5E5DA6D3-A8C2-F04F-8BD7-E66ACD249511}" type="slidenum">
              <a:rPr lang="de-DE" smtClean="0"/>
              <a:t>‹Nr.›</a:t>
            </a:fld>
            <a:endParaRPr lang="de-DE"/>
          </a:p>
        </p:txBody>
      </p:sp>
    </p:spTree>
    <p:extLst>
      <p:ext uri="{BB962C8B-B14F-4D97-AF65-F5344CB8AC3E}">
        <p14:creationId xmlns:p14="http://schemas.microsoft.com/office/powerpoint/2010/main" val="663404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61ABD314-1E7E-B74C-85D0-997D4B6D85AF}" type="datetimeFigureOut">
              <a:rPr lang="de-DE" smtClean="0"/>
              <a:t>10.12.20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5E5DA6D3-A8C2-F04F-8BD7-E66ACD249511}" type="slidenum">
              <a:rPr lang="de-DE" smtClean="0"/>
              <a:t>‹Nr.›</a:t>
            </a:fld>
            <a:endParaRPr lang="de-DE"/>
          </a:p>
        </p:txBody>
      </p:sp>
    </p:spTree>
    <p:extLst>
      <p:ext uri="{BB962C8B-B14F-4D97-AF65-F5344CB8AC3E}">
        <p14:creationId xmlns:p14="http://schemas.microsoft.com/office/powerpoint/2010/main" val="4112907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Mastertitelformat bearbeiten</a:t>
            </a:r>
            <a:endParaRPr lang="fr-F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fr-F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umsplatzhalter 4"/>
          <p:cNvSpPr>
            <a:spLocks noGrp="1"/>
          </p:cNvSpPr>
          <p:nvPr>
            <p:ph type="dt" sz="half" idx="10"/>
          </p:nvPr>
        </p:nvSpPr>
        <p:spPr/>
        <p:txBody>
          <a:bodyPr/>
          <a:lstStyle/>
          <a:p>
            <a:fld id="{61ABD314-1E7E-B74C-85D0-997D4B6D85AF}" type="datetimeFigureOut">
              <a:rPr lang="de-DE" smtClean="0"/>
              <a:t>10.12.20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E5DA6D3-A8C2-F04F-8BD7-E66ACD249511}" type="slidenum">
              <a:rPr lang="de-DE" smtClean="0"/>
              <a:t>‹Nr.›</a:t>
            </a:fld>
            <a:endParaRPr lang="de-DE"/>
          </a:p>
        </p:txBody>
      </p:sp>
    </p:spTree>
    <p:extLst>
      <p:ext uri="{BB962C8B-B14F-4D97-AF65-F5344CB8AC3E}">
        <p14:creationId xmlns:p14="http://schemas.microsoft.com/office/powerpoint/2010/main" val="3890483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Mastertitelformat bearbeiten</a:t>
            </a:r>
            <a:endParaRPr lang="fr-F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umsplatzhalter 4"/>
          <p:cNvSpPr>
            <a:spLocks noGrp="1"/>
          </p:cNvSpPr>
          <p:nvPr>
            <p:ph type="dt" sz="half" idx="10"/>
          </p:nvPr>
        </p:nvSpPr>
        <p:spPr/>
        <p:txBody>
          <a:bodyPr/>
          <a:lstStyle/>
          <a:p>
            <a:fld id="{61ABD314-1E7E-B74C-85D0-997D4B6D85AF}" type="datetimeFigureOut">
              <a:rPr lang="de-DE" smtClean="0"/>
              <a:t>10.12.20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E5DA6D3-A8C2-F04F-8BD7-E66ACD249511}" type="slidenum">
              <a:rPr lang="de-DE" smtClean="0"/>
              <a:t>‹Nr.›</a:t>
            </a:fld>
            <a:endParaRPr lang="de-DE"/>
          </a:p>
        </p:txBody>
      </p:sp>
    </p:spTree>
    <p:extLst>
      <p:ext uri="{BB962C8B-B14F-4D97-AF65-F5344CB8AC3E}">
        <p14:creationId xmlns:p14="http://schemas.microsoft.com/office/powerpoint/2010/main" val="4138858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Mastertitelformat bearbeiten</a:t>
            </a:r>
            <a:endParaRPr lang="fr-F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fr-F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ABD314-1E7E-B74C-85D0-997D4B6D85AF}" type="datetimeFigureOut">
              <a:rPr lang="de-DE" smtClean="0"/>
              <a:t>10.12.20</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5DA6D3-A8C2-F04F-8BD7-E66ACD249511}" type="slidenum">
              <a:rPr lang="de-DE" smtClean="0"/>
              <a:t>‹Nr.›</a:t>
            </a:fld>
            <a:endParaRPr lang="de-DE"/>
          </a:p>
        </p:txBody>
      </p:sp>
    </p:spTree>
    <p:extLst>
      <p:ext uri="{BB962C8B-B14F-4D97-AF65-F5344CB8AC3E}">
        <p14:creationId xmlns:p14="http://schemas.microsoft.com/office/powerpoint/2010/main" val="423227337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3" Type="http://schemas.openxmlformats.org/officeDocument/2006/relationships/hyperlink" Target="https://www.psychodramaturgie.org/fr/publications/bibliographie" TargetMode="External"/><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FC4CC525-C7EC-A646-99AB-579C32D11146}"/>
              </a:ext>
            </a:extLst>
          </p:cNvPr>
          <p:cNvSpPr/>
          <p:nvPr/>
        </p:nvSpPr>
        <p:spPr>
          <a:xfrm>
            <a:off x="478971" y="193749"/>
            <a:ext cx="8109858" cy="5386090"/>
          </a:xfrm>
          <a:prstGeom prst="rect">
            <a:avLst/>
          </a:prstGeom>
        </p:spPr>
        <p:txBody>
          <a:bodyPr wrap="square">
            <a:spAutoFit/>
          </a:bodyPr>
          <a:lstStyle/>
          <a:p>
            <a:pPr algn="ctr"/>
            <a:r>
              <a:rPr lang="fr-FR" sz="4800" dirty="0">
                <a:solidFill>
                  <a:srgbClr val="0000FF"/>
                </a:solidFill>
              </a:rPr>
              <a:t>Vivre la langue étrangère</a:t>
            </a:r>
          </a:p>
          <a:p>
            <a:pPr algn="ctr"/>
            <a:r>
              <a:rPr lang="fr-FR" sz="4800" dirty="0">
                <a:solidFill>
                  <a:srgbClr val="0000FF"/>
                </a:solidFill>
              </a:rPr>
              <a:t>à travers </a:t>
            </a:r>
          </a:p>
          <a:p>
            <a:pPr algn="ctr"/>
            <a:r>
              <a:rPr lang="fr-FR" sz="4800" dirty="0">
                <a:solidFill>
                  <a:srgbClr val="0000FF"/>
                </a:solidFill>
              </a:rPr>
              <a:t>une pédagogie de la relation.</a:t>
            </a:r>
          </a:p>
          <a:p>
            <a:pPr algn="ctr"/>
            <a:endParaRPr lang="fr-FR" sz="2800" dirty="0">
              <a:solidFill>
                <a:srgbClr val="0000FF"/>
              </a:solidFill>
            </a:endParaRPr>
          </a:p>
          <a:p>
            <a:pPr algn="ctr"/>
            <a:r>
              <a:rPr lang="fr-FR" sz="4800" dirty="0">
                <a:solidFill>
                  <a:srgbClr val="0000FF"/>
                </a:solidFill>
              </a:rPr>
              <a:t>Bernard Dufeu</a:t>
            </a:r>
          </a:p>
          <a:p>
            <a:pPr algn="ctr"/>
            <a:endParaRPr lang="fr-FR" sz="2800" dirty="0">
              <a:solidFill>
                <a:srgbClr val="0000FF"/>
              </a:solidFill>
            </a:endParaRPr>
          </a:p>
          <a:p>
            <a:pPr algn="ctr"/>
            <a:r>
              <a:rPr lang="fr-FR" sz="4800" dirty="0">
                <a:solidFill>
                  <a:srgbClr val="0000FF"/>
                </a:solidFill>
              </a:rPr>
              <a:t>Brésil </a:t>
            </a:r>
          </a:p>
          <a:p>
            <a:pPr algn="ctr"/>
            <a:r>
              <a:rPr lang="fr-FR" sz="4800" dirty="0">
                <a:solidFill>
                  <a:srgbClr val="0000FF"/>
                </a:solidFill>
              </a:rPr>
              <a:t>28.10.2020</a:t>
            </a:r>
          </a:p>
        </p:txBody>
      </p:sp>
    </p:spTree>
    <p:extLst>
      <p:ext uri="{BB962C8B-B14F-4D97-AF65-F5344CB8AC3E}">
        <p14:creationId xmlns:p14="http://schemas.microsoft.com/office/powerpoint/2010/main" val="14110490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Rechteck 1"/>
          <p:cNvSpPr>
            <a:spLocks noChangeArrowheads="1"/>
          </p:cNvSpPr>
          <p:nvPr/>
        </p:nvSpPr>
        <p:spPr bwMode="auto">
          <a:xfrm>
            <a:off x="857250" y="893263"/>
            <a:ext cx="7572375" cy="5386090"/>
          </a:xfrm>
          <a:prstGeom prst="rect">
            <a:avLst/>
          </a:prstGeom>
          <a:solidFill>
            <a:schemeClr val="accent1">
              <a:lumMod val="20000"/>
              <a:lumOff val="80000"/>
            </a:schemeClr>
          </a:solidFill>
          <a:ln w="9525">
            <a:noFill/>
            <a:miter lim="800000"/>
            <a:headEnd/>
            <a:tailEnd/>
          </a:ln>
        </p:spPr>
        <p:txBody>
          <a:bodyPr>
            <a:spAutoFit/>
          </a:bodyPr>
          <a:lstStyle/>
          <a:p>
            <a:r>
              <a:rPr lang="fr-FR" sz="4000" dirty="0">
                <a:latin typeface="Calibri" charset="0"/>
              </a:rPr>
              <a:t>Les contenus sont déterminés par des personnes extérieures au groupe ce qui rend la langue doublement étrangère : </a:t>
            </a:r>
          </a:p>
          <a:p>
            <a:endParaRPr lang="fr-FR" sz="1200" dirty="0">
              <a:solidFill>
                <a:srgbClr val="00B0F0"/>
              </a:solidFill>
              <a:latin typeface="Calibri" charset="0"/>
            </a:endParaRPr>
          </a:p>
          <a:p>
            <a:pPr lvl="1">
              <a:buFont typeface="Arial" charset="0"/>
              <a:buChar char="•"/>
            </a:pPr>
            <a:r>
              <a:rPr lang="fr-FR" sz="4000" dirty="0">
                <a:latin typeface="Calibri" charset="0"/>
              </a:rPr>
              <a:t> Ce n’est </a:t>
            </a:r>
            <a:r>
              <a:rPr lang="fr-FR" sz="4000" dirty="0">
                <a:solidFill>
                  <a:srgbClr val="FF0000"/>
                </a:solidFill>
                <a:latin typeface="Calibri" charset="0"/>
              </a:rPr>
              <a:t>pas leur langue</a:t>
            </a:r>
            <a:r>
              <a:rPr lang="fr-FR" sz="4000" dirty="0">
                <a:latin typeface="Calibri" charset="0"/>
              </a:rPr>
              <a:t> (première aliénation) </a:t>
            </a:r>
          </a:p>
          <a:p>
            <a:endParaRPr lang="fr-FR" sz="1200" dirty="0">
              <a:latin typeface="Calibri" charset="0"/>
            </a:endParaRPr>
          </a:p>
          <a:p>
            <a:pPr lvl="1">
              <a:buFont typeface="Arial" charset="0"/>
              <a:buChar char="•"/>
            </a:pPr>
            <a:r>
              <a:rPr lang="fr-FR" sz="4000" dirty="0">
                <a:latin typeface="Calibri" charset="0"/>
              </a:rPr>
              <a:t> Ce n‘est </a:t>
            </a:r>
            <a:r>
              <a:rPr lang="fr-FR" sz="4000" dirty="0">
                <a:solidFill>
                  <a:srgbClr val="FF0000"/>
                </a:solidFill>
                <a:latin typeface="Calibri" charset="0"/>
              </a:rPr>
              <a:t>pas leur parole</a:t>
            </a:r>
            <a:r>
              <a:rPr lang="fr-FR" sz="4000" dirty="0">
                <a:latin typeface="Calibri" charset="0"/>
              </a:rPr>
              <a:t> (deuxième aliénation)</a:t>
            </a:r>
            <a:endParaRPr lang="fr-FR" sz="4000" dirty="0">
              <a:solidFill>
                <a:srgbClr val="0070C0"/>
              </a:solidFill>
              <a:latin typeface="Calibri" charset="0"/>
            </a:endParaRPr>
          </a:p>
        </p:txBody>
      </p:sp>
      <p:sp>
        <p:nvSpPr>
          <p:cNvPr id="61443" name="Rechteck 2"/>
          <p:cNvSpPr>
            <a:spLocks noChangeArrowheads="1"/>
          </p:cNvSpPr>
          <p:nvPr/>
        </p:nvSpPr>
        <p:spPr bwMode="auto">
          <a:xfrm>
            <a:off x="2565828" y="285750"/>
            <a:ext cx="3602782" cy="646331"/>
          </a:xfrm>
          <a:prstGeom prst="rect">
            <a:avLst/>
          </a:prstGeom>
          <a:solidFill>
            <a:schemeClr val="accent1">
              <a:lumMod val="20000"/>
              <a:lumOff val="80000"/>
            </a:schemeClr>
          </a:solidFill>
          <a:ln w="9525">
            <a:noFill/>
            <a:miter lim="800000"/>
            <a:headEnd/>
            <a:tailEnd/>
          </a:ln>
        </p:spPr>
        <p:txBody>
          <a:bodyPr wrap="none">
            <a:spAutoFit/>
          </a:bodyPr>
          <a:lstStyle/>
          <a:p>
            <a:pPr algn="ctr">
              <a:defRPr/>
            </a:pPr>
            <a:r>
              <a:rPr lang="fr-FR" sz="3600" b="1" dirty="0">
                <a:solidFill>
                  <a:schemeClr val="accent6">
                    <a:lumMod val="75000"/>
                  </a:schemeClr>
                </a:solidFill>
                <a:latin typeface="+mn-lt"/>
                <a:ea typeface="+mn-ea"/>
              </a:rPr>
              <a:t>Double aliénation</a:t>
            </a:r>
          </a:p>
        </p:txBody>
      </p:sp>
    </p:spTree>
    <p:extLst>
      <p:ext uri="{BB962C8B-B14F-4D97-AF65-F5344CB8AC3E}">
        <p14:creationId xmlns:p14="http://schemas.microsoft.com/office/powerpoint/2010/main" val="17249279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linds(horizontal)">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27BE394C-242F-D441-ABCB-B592E7223272}"/>
              </a:ext>
            </a:extLst>
          </p:cNvPr>
          <p:cNvSpPr/>
          <p:nvPr/>
        </p:nvSpPr>
        <p:spPr>
          <a:xfrm>
            <a:off x="838199" y="660956"/>
            <a:ext cx="6912429" cy="5262979"/>
          </a:xfrm>
          <a:prstGeom prst="rect">
            <a:avLst/>
          </a:prstGeom>
          <a:solidFill>
            <a:schemeClr val="accent1">
              <a:lumMod val="20000"/>
              <a:lumOff val="80000"/>
            </a:schemeClr>
          </a:solidFill>
        </p:spPr>
        <p:txBody>
          <a:bodyPr wrap="square">
            <a:spAutoFit/>
          </a:bodyPr>
          <a:lstStyle/>
          <a:p>
            <a:pPr algn="ctr">
              <a:defRPr/>
            </a:pPr>
            <a:r>
              <a:rPr lang="fr-FR" sz="3600" b="1" dirty="0"/>
              <a:t>Caractéristiques fréquentes </a:t>
            </a:r>
          </a:p>
          <a:p>
            <a:pPr algn="ctr">
              <a:defRPr/>
            </a:pPr>
            <a:r>
              <a:rPr lang="fr-FR" sz="3600" b="1" dirty="0"/>
              <a:t>de la pédagogie de l’avoir</a:t>
            </a:r>
          </a:p>
          <a:p>
            <a:pPr>
              <a:defRPr/>
            </a:pPr>
            <a:endParaRPr lang="fr-FR" sz="1400" b="1" dirty="0"/>
          </a:p>
          <a:p>
            <a:pPr>
              <a:defRPr/>
            </a:pPr>
            <a:r>
              <a:rPr lang="fr-FR" sz="2000" dirty="0"/>
              <a:t>Il importe également d’énoncer certains aspects d’un enseignement centré sur un manuel qui peuvent être source de difficultés et freiner l’apprentissage d’une langue étrangère :</a:t>
            </a:r>
          </a:p>
          <a:p>
            <a:pPr>
              <a:defRPr/>
            </a:pPr>
            <a:endParaRPr lang="fr-FR" sz="1000" dirty="0"/>
          </a:p>
          <a:p>
            <a:pPr marL="571500" indent="-571500">
              <a:buFont typeface="Arial" panose="020B0604020202020204" pitchFamily="34" charset="0"/>
              <a:buChar char="•"/>
              <a:defRPr/>
            </a:pPr>
            <a:r>
              <a:rPr lang="fr-FR" sz="2000" dirty="0"/>
              <a:t>La primauté de l’intellect comme voie d’accès à la langue</a:t>
            </a:r>
          </a:p>
          <a:p>
            <a:pPr marL="571500" indent="-571500">
              <a:buFont typeface="Arial" panose="020B0604020202020204" pitchFamily="34" charset="0"/>
              <a:buChar char="•"/>
              <a:defRPr/>
            </a:pPr>
            <a:r>
              <a:rPr lang="fr-FR" sz="2000" dirty="0"/>
              <a:t>La présentation d’une langue souvent aseptisée</a:t>
            </a:r>
          </a:p>
          <a:p>
            <a:pPr marL="571500" indent="-571500">
              <a:buFont typeface="Arial" panose="020B0604020202020204" pitchFamily="34" charset="0"/>
              <a:buChar char="•"/>
              <a:defRPr/>
            </a:pPr>
            <a:r>
              <a:rPr lang="fr-FR" sz="2000" dirty="0"/>
              <a:t>La  sélection et la progression des contenus linguistique</a:t>
            </a:r>
          </a:p>
          <a:p>
            <a:pPr marL="571500" indent="-571500">
              <a:buFont typeface="Arial" panose="020B0604020202020204" pitchFamily="34" charset="0"/>
              <a:buChar char="•"/>
              <a:defRPr/>
            </a:pPr>
            <a:r>
              <a:rPr lang="fr-FR" sz="2000" dirty="0"/>
              <a:t>L’uniformité de l’apprentissage</a:t>
            </a:r>
          </a:p>
          <a:p>
            <a:pPr marL="571500" indent="-571500">
              <a:buFont typeface="Arial" panose="020B0604020202020204" pitchFamily="34" charset="0"/>
              <a:buChar char="•"/>
              <a:defRPr/>
            </a:pPr>
            <a:r>
              <a:rPr lang="fr-FR" sz="2000" dirty="0"/>
              <a:t>Une parole fonctionnalisée (apprendre pour… afin de…) </a:t>
            </a:r>
          </a:p>
          <a:p>
            <a:pPr marL="571500" indent="-571500">
              <a:buFont typeface="Arial" panose="020B0604020202020204" pitchFamily="34" charset="0"/>
              <a:buChar char="•"/>
              <a:defRPr/>
            </a:pPr>
            <a:r>
              <a:rPr lang="fr-FR" sz="2000" dirty="0"/>
              <a:t>Un apprentissage centré sur les objectifs</a:t>
            </a:r>
          </a:p>
          <a:p>
            <a:pPr marL="571500" indent="-571500">
              <a:buFont typeface="Arial" panose="020B0604020202020204" pitchFamily="34" charset="0"/>
              <a:buChar char="•"/>
              <a:defRPr/>
            </a:pPr>
            <a:r>
              <a:rPr lang="fr-FR" sz="2000" dirty="0"/>
              <a:t>Une communication essentiellement hiérarchique</a:t>
            </a:r>
          </a:p>
          <a:p>
            <a:pPr marL="571500" indent="-571500">
              <a:buFont typeface="Arial" panose="020B0604020202020204" pitchFamily="34" charset="0"/>
              <a:buChar char="•"/>
              <a:defRPr/>
            </a:pPr>
            <a:r>
              <a:rPr lang="fr-FR" sz="2000" dirty="0"/>
              <a:t>Un apprentissage sous contrôle</a:t>
            </a:r>
          </a:p>
          <a:p>
            <a:pPr marL="571500" indent="-571500">
              <a:buFont typeface="Arial" panose="020B0604020202020204" pitchFamily="34" charset="0"/>
              <a:buChar char="•"/>
              <a:defRPr/>
            </a:pPr>
            <a:r>
              <a:rPr lang="fr-FR" sz="2000" dirty="0"/>
              <a:t>La prédominance de la forme sur le fond. </a:t>
            </a:r>
          </a:p>
        </p:txBody>
      </p:sp>
    </p:spTree>
    <p:extLst>
      <p:ext uri="{BB962C8B-B14F-4D97-AF65-F5344CB8AC3E}">
        <p14:creationId xmlns:p14="http://schemas.microsoft.com/office/powerpoint/2010/main" val="8112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F370CCD3-DDDD-B44D-AEE1-0A913F87943E}"/>
              </a:ext>
            </a:extLst>
          </p:cNvPr>
          <p:cNvSpPr/>
          <p:nvPr/>
        </p:nvSpPr>
        <p:spPr>
          <a:xfrm>
            <a:off x="965200" y="2003048"/>
            <a:ext cx="6946900" cy="3077766"/>
          </a:xfrm>
          <a:prstGeom prst="rect">
            <a:avLst/>
          </a:prstGeom>
        </p:spPr>
        <p:txBody>
          <a:bodyPr wrap="square">
            <a:spAutoFit/>
          </a:bodyPr>
          <a:lstStyle/>
          <a:p>
            <a:pPr algn="ctr"/>
            <a:r>
              <a:rPr lang="fr-FR" sz="4000" dirty="0">
                <a:solidFill>
                  <a:srgbClr val="C00000"/>
                </a:solidFill>
              </a:rPr>
              <a:t>Les gens qui veulent toujours enseigner, empêchent </a:t>
            </a:r>
          </a:p>
          <a:p>
            <a:pPr algn="ctr"/>
            <a:r>
              <a:rPr lang="fr-FR" sz="4000" dirty="0">
                <a:solidFill>
                  <a:srgbClr val="C00000"/>
                </a:solidFill>
              </a:rPr>
              <a:t>beaucoup d’apprendre.</a:t>
            </a:r>
          </a:p>
          <a:p>
            <a:pPr algn="r"/>
            <a:r>
              <a:rPr lang="fr-FR" dirty="0"/>
              <a:t> 				</a:t>
            </a:r>
          </a:p>
          <a:p>
            <a:pPr algn="r"/>
            <a:endParaRPr lang="fr-FR" dirty="0"/>
          </a:p>
          <a:p>
            <a:pPr algn="r"/>
            <a:r>
              <a:rPr lang="fr-FR" sz="2000" dirty="0"/>
              <a:t>Charles De Montesquieu</a:t>
            </a:r>
            <a:endParaRPr lang="de-DE" sz="2000" dirty="0"/>
          </a:p>
          <a:p>
            <a:pPr algn="r"/>
            <a:r>
              <a:rPr lang="fr-FR" i="1" dirty="0"/>
              <a:t>De l’esprit des lois, partie 3</a:t>
            </a:r>
          </a:p>
        </p:txBody>
      </p:sp>
    </p:spTree>
    <p:extLst>
      <p:ext uri="{BB962C8B-B14F-4D97-AF65-F5344CB8AC3E}">
        <p14:creationId xmlns:p14="http://schemas.microsoft.com/office/powerpoint/2010/main" val="2542818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5E7FCE33-AD42-D94F-B247-45D4215BA747}"/>
              </a:ext>
            </a:extLst>
          </p:cNvPr>
          <p:cNvSpPr/>
          <p:nvPr/>
        </p:nvSpPr>
        <p:spPr>
          <a:xfrm>
            <a:off x="4332011" y="745438"/>
            <a:ext cx="3294460" cy="432197"/>
          </a:xfrm>
          <a:prstGeom prst="rect">
            <a:avLst/>
          </a:prstGeom>
          <a:solidFill>
            <a:schemeClr val="bg1">
              <a:lumMod val="85000"/>
            </a:schemeClr>
          </a:solidFill>
        </p:spPr>
        <p:style>
          <a:lnRef idx="1">
            <a:schemeClr val="accent4"/>
          </a:lnRef>
          <a:fillRef idx="2">
            <a:schemeClr val="accent4"/>
          </a:fillRef>
          <a:effectRef idx="1">
            <a:schemeClr val="accent4"/>
          </a:effectRef>
          <a:fontRef idx="minor">
            <a:schemeClr val="dk1"/>
          </a:fontRef>
        </p:style>
        <p:txBody>
          <a:bodyPr anchor="ctr"/>
          <a:lstStyle/>
          <a:p>
            <a:pPr algn="ctr">
              <a:defRPr/>
            </a:pPr>
            <a:r>
              <a:rPr lang="fr-FR" sz="1350" b="1" dirty="0"/>
              <a:t>APPRENANT.E</a:t>
            </a:r>
          </a:p>
        </p:txBody>
      </p:sp>
      <p:sp>
        <p:nvSpPr>
          <p:cNvPr id="3" name="Rechteck 2">
            <a:extLst>
              <a:ext uri="{FF2B5EF4-FFF2-40B4-BE49-F238E27FC236}">
                <a16:creationId xmlns:a16="http://schemas.microsoft.com/office/drawing/2014/main" id="{5B1250E6-0A9B-FB42-8DB7-56540765535E}"/>
              </a:ext>
            </a:extLst>
          </p:cNvPr>
          <p:cNvSpPr/>
          <p:nvPr/>
        </p:nvSpPr>
        <p:spPr>
          <a:xfrm>
            <a:off x="1029047" y="1255356"/>
            <a:ext cx="1403747" cy="431006"/>
          </a:xfrm>
          <a:prstGeom prst="rect">
            <a:avLst/>
          </a:prstGeom>
          <a:solidFill>
            <a:schemeClr val="accent1">
              <a:lumMod val="40000"/>
              <a:lumOff val="60000"/>
            </a:schemeClr>
          </a:solidFill>
        </p:spPr>
        <p:style>
          <a:lnRef idx="1">
            <a:schemeClr val="accent1"/>
          </a:lnRef>
          <a:fillRef idx="2">
            <a:schemeClr val="accent1"/>
          </a:fillRef>
          <a:effectRef idx="1">
            <a:schemeClr val="accent1"/>
          </a:effectRef>
          <a:fontRef idx="minor">
            <a:schemeClr val="dk1"/>
          </a:fontRef>
        </p:style>
        <p:txBody>
          <a:bodyPr anchor="ctr"/>
          <a:lstStyle/>
          <a:p>
            <a:pPr algn="ctr">
              <a:defRPr/>
            </a:pPr>
            <a:r>
              <a:rPr lang="fr-FR" sz="1350" dirty="0"/>
              <a:t>Fonction</a:t>
            </a:r>
          </a:p>
        </p:txBody>
      </p:sp>
      <p:sp>
        <p:nvSpPr>
          <p:cNvPr id="4" name="Rechteck 3">
            <a:extLst>
              <a:ext uri="{FF2B5EF4-FFF2-40B4-BE49-F238E27FC236}">
                <a16:creationId xmlns:a16="http://schemas.microsoft.com/office/drawing/2014/main" id="{1C02E8D1-FF86-1646-8F98-F742192593CB}"/>
              </a:ext>
            </a:extLst>
          </p:cNvPr>
          <p:cNvSpPr/>
          <p:nvPr/>
        </p:nvSpPr>
        <p:spPr>
          <a:xfrm>
            <a:off x="2533153" y="1255358"/>
            <a:ext cx="1620440" cy="431006"/>
          </a:xfrm>
          <a:prstGeom prst="rect">
            <a:avLst/>
          </a:prstGeom>
          <a:solidFill>
            <a:schemeClr val="accent1">
              <a:lumMod val="40000"/>
              <a:lumOff val="60000"/>
            </a:schemeClr>
          </a:solidFill>
        </p:spPr>
        <p:style>
          <a:lnRef idx="1">
            <a:schemeClr val="accent1"/>
          </a:lnRef>
          <a:fillRef idx="2">
            <a:schemeClr val="accent1"/>
          </a:fillRef>
          <a:effectRef idx="1">
            <a:schemeClr val="accent1"/>
          </a:effectRef>
          <a:fontRef idx="minor">
            <a:schemeClr val="dk1"/>
          </a:fontRef>
        </p:style>
        <p:txBody>
          <a:bodyPr anchor="ctr"/>
          <a:lstStyle/>
          <a:p>
            <a:pPr algn="ctr">
              <a:defRPr/>
            </a:pPr>
            <a:r>
              <a:rPr lang="fr-FR" sz="1350" dirty="0"/>
              <a:t>Action</a:t>
            </a:r>
          </a:p>
        </p:txBody>
      </p:sp>
      <p:sp>
        <p:nvSpPr>
          <p:cNvPr id="5" name="Rechteck 4">
            <a:extLst>
              <a:ext uri="{FF2B5EF4-FFF2-40B4-BE49-F238E27FC236}">
                <a16:creationId xmlns:a16="http://schemas.microsoft.com/office/drawing/2014/main" id="{4D1216ED-72C3-D948-B5D2-5E0A33022610}"/>
              </a:ext>
            </a:extLst>
          </p:cNvPr>
          <p:cNvSpPr/>
          <p:nvPr/>
        </p:nvSpPr>
        <p:spPr>
          <a:xfrm>
            <a:off x="4343161" y="1277659"/>
            <a:ext cx="1133475" cy="431006"/>
          </a:xfrm>
          <a:prstGeom prst="rect">
            <a:avLst/>
          </a:prstGeom>
          <a:solidFill>
            <a:schemeClr val="accent1">
              <a:lumMod val="40000"/>
              <a:lumOff val="60000"/>
            </a:schemeClr>
          </a:solidFill>
        </p:spPr>
        <p:style>
          <a:lnRef idx="1">
            <a:schemeClr val="accent1"/>
          </a:lnRef>
          <a:fillRef idx="2">
            <a:schemeClr val="accent1"/>
          </a:fillRef>
          <a:effectRef idx="1">
            <a:schemeClr val="accent1"/>
          </a:effectRef>
          <a:fontRef idx="minor">
            <a:schemeClr val="dk1"/>
          </a:fontRef>
        </p:style>
        <p:txBody>
          <a:bodyPr anchor="ctr"/>
          <a:lstStyle/>
          <a:p>
            <a:pPr algn="ctr">
              <a:defRPr/>
            </a:pPr>
            <a:r>
              <a:rPr lang="fr-FR" sz="1350" dirty="0"/>
              <a:t>Conception du sujet</a:t>
            </a:r>
          </a:p>
        </p:txBody>
      </p:sp>
      <p:sp>
        <p:nvSpPr>
          <p:cNvPr id="6" name="Rechteck 5">
            <a:extLst>
              <a:ext uri="{FF2B5EF4-FFF2-40B4-BE49-F238E27FC236}">
                <a16:creationId xmlns:a16="http://schemas.microsoft.com/office/drawing/2014/main" id="{1725B0FF-F87C-C043-831D-4268140D5E35}"/>
              </a:ext>
            </a:extLst>
          </p:cNvPr>
          <p:cNvSpPr/>
          <p:nvPr/>
        </p:nvSpPr>
        <p:spPr>
          <a:xfrm>
            <a:off x="5521242" y="1288810"/>
            <a:ext cx="1026319" cy="431006"/>
          </a:xfrm>
          <a:prstGeom prst="rect">
            <a:avLst/>
          </a:prstGeom>
          <a:solidFill>
            <a:schemeClr val="accent1">
              <a:lumMod val="40000"/>
              <a:lumOff val="60000"/>
            </a:schemeClr>
          </a:solidFill>
        </p:spPr>
        <p:style>
          <a:lnRef idx="1">
            <a:schemeClr val="accent1"/>
          </a:lnRef>
          <a:fillRef idx="2">
            <a:schemeClr val="accent1"/>
          </a:fillRef>
          <a:effectRef idx="1">
            <a:schemeClr val="accent1"/>
          </a:effectRef>
          <a:fontRef idx="minor">
            <a:schemeClr val="dk1"/>
          </a:fontRef>
        </p:style>
        <p:txBody>
          <a:bodyPr anchor="ctr"/>
          <a:lstStyle/>
          <a:p>
            <a:pPr algn="ctr">
              <a:defRPr/>
            </a:pPr>
            <a:r>
              <a:rPr lang="fr-FR" sz="1350" dirty="0"/>
              <a:t>Procédure</a:t>
            </a:r>
          </a:p>
        </p:txBody>
      </p:sp>
      <p:sp>
        <p:nvSpPr>
          <p:cNvPr id="7" name="Rechteck 6">
            <a:extLst>
              <a:ext uri="{FF2B5EF4-FFF2-40B4-BE49-F238E27FC236}">
                <a16:creationId xmlns:a16="http://schemas.microsoft.com/office/drawing/2014/main" id="{26CA26D7-831E-3C45-9338-BF8F48A94C22}"/>
              </a:ext>
            </a:extLst>
          </p:cNvPr>
          <p:cNvSpPr/>
          <p:nvPr/>
        </p:nvSpPr>
        <p:spPr>
          <a:xfrm>
            <a:off x="6659073" y="1311114"/>
            <a:ext cx="1134666" cy="431006"/>
          </a:xfrm>
          <a:prstGeom prst="rect">
            <a:avLst/>
          </a:prstGeom>
          <a:solidFill>
            <a:schemeClr val="accent1">
              <a:lumMod val="40000"/>
              <a:lumOff val="60000"/>
            </a:schemeClr>
          </a:solidFill>
        </p:spPr>
        <p:style>
          <a:lnRef idx="1">
            <a:schemeClr val="accent1"/>
          </a:lnRef>
          <a:fillRef idx="2">
            <a:schemeClr val="accent1"/>
          </a:fillRef>
          <a:effectRef idx="1">
            <a:schemeClr val="accent1"/>
          </a:effectRef>
          <a:fontRef idx="minor">
            <a:schemeClr val="dk1"/>
          </a:fontRef>
        </p:style>
        <p:txBody>
          <a:bodyPr anchor="ctr"/>
          <a:lstStyle/>
          <a:p>
            <a:pPr algn="ctr">
              <a:defRPr/>
            </a:pPr>
            <a:r>
              <a:rPr lang="fr-FR" sz="1350" dirty="0"/>
              <a:t>Résultat</a:t>
            </a:r>
          </a:p>
        </p:txBody>
      </p:sp>
      <p:sp>
        <p:nvSpPr>
          <p:cNvPr id="8" name="Textfeld 25">
            <a:extLst>
              <a:ext uri="{FF2B5EF4-FFF2-40B4-BE49-F238E27FC236}">
                <a16:creationId xmlns:a16="http://schemas.microsoft.com/office/drawing/2014/main" id="{DBF99546-9D57-BC4B-ACF0-3F44F2545401}"/>
              </a:ext>
            </a:extLst>
          </p:cNvPr>
          <p:cNvSpPr txBox="1">
            <a:spLocks noChangeArrowheads="1"/>
          </p:cNvSpPr>
          <p:nvPr/>
        </p:nvSpPr>
        <p:spPr bwMode="auto">
          <a:xfrm>
            <a:off x="2262880" y="5588794"/>
            <a:ext cx="34529"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de-DE" sz="1350" dirty="0">
              <a:latin typeface="Calibri" panose="020F0502020204030204" pitchFamily="34" charset="0"/>
            </a:endParaRPr>
          </a:p>
        </p:txBody>
      </p:sp>
      <p:sp>
        <p:nvSpPr>
          <p:cNvPr id="9" name="Rechteck 8">
            <a:extLst>
              <a:ext uri="{FF2B5EF4-FFF2-40B4-BE49-F238E27FC236}">
                <a16:creationId xmlns:a16="http://schemas.microsoft.com/office/drawing/2014/main" id="{28E1861F-517D-4F45-A38B-DB9FAC34F6D0}"/>
              </a:ext>
            </a:extLst>
          </p:cNvPr>
          <p:cNvSpPr/>
          <p:nvPr/>
        </p:nvSpPr>
        <p:spPr>
          <a:xfrm>
            <a:off x="3505894" y="1937497"/>
            <a:ext cx="1403747" cy="486965"/>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anchor="ctr"/>
          <a:lstStyle/>
          <a:p>
            <a:pPr algn="ctr">
              <a:defRPr/>
            </a:pPr>
            <a:r>
              <a:rPr lang="fr-FR" sz="3000" dirty="0">
                <a:solidFill>
                  <a:schemeClr val="tx1"/>
                </a:solidFill>
              </a:rPr>
              <a:t>AVOIR</a:t>
            </a:r>
          </a:p>
        </p:txBody>
      </p:sp>
      <p:sp>
        <p:nvSpPr>
          <p:cNvPr id="10" name="Rechteck 9">
            <a:extLst>
              <a:ext uri="{FF2B5EF4-FFF2-40B4-BE49-F238E27FC236}">
                <a16:creationId xmlns:a16="http://schemas.microsoft.com/office/drawing/2014/main" id="{C5406584-7F2B-8940-B838-186AEAE73650}"/>
              </a:ext>
            </a:extLst>
          </p:cNvPr>
          <p:cNvSpPr/>
          <p:nvPr/>
        </p:nvSpPr>
        <p:spPr>
          <a:xfrm>
            <a:off x="3667819" y="5211367"/>
            <a:ext cx="1403747" cy="486965"/>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fr-FR" sz="3000" dirty="0">
              <a:solidFill>
                <a:srgbClr val="0070C0"/>
              </a:solidFill>
            </a:endParaRPr>
          </a:p>
          <a:p>
            <a:pPr algn="ctr">
              <a:defRPr/>
            </a:pPr>
            <a:r>
              <a:rPr lang="fr-FR" sz="3000" dirty="0">
                <a:solidFill>
                  <a:srgbClr val="0070C0"/>
                </a:solidFill>
              </a:rPr>
              <a:t>ÊTRE</a:t>
            </a:r>
          </a:p>
          <a:p>
            <a:pPr algn="ctr">
              <a:defRPr/>
            </a:pPr>
            <a:endParaRPr lang="fr-FR" sz="3000" dirty="0">
              <a:solidFill>
                <a:srgbClr val="0070C0"/>
              </a:solidFill>
            </a:endParaRPr>
          </a:p>
        </p:txBody>
      </p:sp>
      <p:sp>
        <p:nvSpPr>
          <p:cNvPr id="11" name="Rechteck 10">
            <a:extLst>
              <a:ext uri="{FF2B5EF4-FFF2-40B4-BE49-F238E27FC236}">
                <a16:creationId xmlns:a16="http://schemas.microsoft.com/office/drawing/2014/main" id="{1900E960-8452-4C4C-B72C-E09049776AE5}"/>
              </a:ext>
            </a:extLst>
          </p:cNvPr>
          <p:cNvSpPr/>
          <p:nvPr/>
        </p:nvSpPr>
        <p:spPr>
          <a:xfrm>
            <a:off x="2295347" y="2519479"/>
            <a:ext cx="1782366" cy="377429"/>
          </a:xfrm>
          <a:prstGeom prst="rect">
            <a:avLst/>
          </a:prstGeom>
          <a:ln>
            <a:solidFill>
              <a:srgbClr val="92D050"/>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fr-FR" sz="1350" dirty="0">
                <a:solidFill>
                  <a:schemeClr val="tx1"/>
                </a:solidFill>
              </a:rPr>
              <a:t>Transmet un savoir</a:t>
            </a:r>
          </a:p>
        </p:txBody>
      </p:sp>
      <p:sp>
        <p:nvSpPr>
          <p:cNvPr id="12" name="Rechteck 11">
            <a:extLst>
              <a:ext uri="{FF2B5EF4-FFF2-40B4-BE49-F238E27FC236}">
                <a16:creationId xmlns:a16="http://schemas.microsoft.com/office/drawing/2014/main" id="{3F8FE82B-35C3-CA4E-83F1-37AC31EFBC06}"/>
              </a:ext>
            </a:extLst>
          </p:cNvPr>
          <p:cNvSpPr/>
          <p:nvPr/>
        </p:nvSpPr>
        <p:spPr>
          <a:xfrm>
            <a:off x="2317649" y="3806429"/>
            <a:ext cx="1782366" cy="1305898"/>
          </a:xfrm>
          <a:prstGeom prst="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fr-FR" sz="1200" b="1" i="1" dirty="0">
                <a:solidFill>
                  <a:schemeClr val="tx1"/>
                </a:solidFill>
                <a:latin typeface="Times New Roman" pitchFamily="18" charset="0"/>
                <a:cs typeface="Times New Roman" pitchFamily="18" charset="0"/>
              </a:rPr>
              <a:t>Fo</a:t>
            </a:r>
            <a:r>
              <a:rPr lang="fr-FR" sz="1200" b="1" i="1" dirty="0">
                <a:solidFill>
                  <a:schemeClr val="tx1"/>
                </a:solidFill>
                <a:latin typeface="Times New Roman" pitchFamily="18" charset="0"/>
                <a:ea typeface="ヒラギノ角ゴ Pro W3"/>
                <a:cs typeface="Times New Roman" pitchFamily="18" charset="0"/>
              </a:rPr>
              <a:t>nction</a:t>
            </a:r>
            <a:r>
              <a:rPr lang="fr-FR" sz="1200" dirty="0">
                <a:solidFill>
                  <a:schemeClr val="tx1"/>
                </a:solidFill>
                <a:latin typeface="Times New Roman" pitchFamily="18" charset="0"/>
                <a:ea typeface="ヒラギノ角ゴ Pro W3"/>
                <a:cs typeface="Times New Roman" pitchFamily="18" charset="0"/>
              </a:rPr>
              <a:t> </a:t>
            </a:r>
            <a:r>
              <a:rPr lang="fr-FR" sz="1200" b="1" i="1" dirty="0">
                <a:solidFill>
                  <a:schemeClr val="tx1"/>
                </a:solidFill>
                <a:latin typeface="Times New Roman" pitchFamily="18" charset="0"/>
                <a:ea typeface="ヒラギノ角ゴ Pro W3"/>
                <a:cs typeface="Times New Roman" pitchFamily="18" charset="0"/>
              </a:rPr>
              <a:t>dynamique :</a:t>
            </a:r>
          </a:p>
          <a:p>
            <a:pPr algn="ctr">
              <a:defRPr/>
            </a:pPr>
            <a:r>
              <a:rPr lang="fr-FR" sz="1200" dirty="0">
                <a:solidFill>
                  <a:schemeClr val="tx1"/>
                </a:solidFill>
                <a:latin typeface="Times New Roman" pitchFamily="18" charset="0"/>
                <a:ea typeface="ヒラギノ角ゴ Pro W3"/>
                <a:cs typeface="Times New Roman" pitchFamily="18" charset="0"/>
              </a:rPr>
              <a:t> propose </a:t>
            </a:r>
          </a:p>
          <a:p>
            <a:pPr algn="ctr">
              <a:defRPr/>
            </a:pPr>
            <a:r>
              <a:rPr lang="fr-FR" sz="1200" dirty="0">
                <a:solidFill>
                  <a:schemeClr val="tx1"/>
                </a:solidFill>
                <a:latin typeface="Times New Roman" pitchFamily="18" charset="0"/>
                <a:ea typeface="ヒラギノ角ゴ Pro W3"/>
                <a:cs typeface="Times New Roman" pitchFamily="18" charset="0"/>
              </a:rPr>
              <a:t>une activité-cadre.</a:t>
            </a:r>
            <a:endParaRPr lang="fr-FR" sz="1200" dirty="0">
              <a:solidFill>
                <a:schemeClr val="tx1"/>
              </a:solidFill>
            </a:endParaRPr>
          </a:p>
          <a:p>
            <a:pPr algn="ctr">
              <a:defRPr/>
            </a:pPr>
            <a:endParaRPr lang="fr-FR" sz="600" dirty="0">
              <a:solidFill>
                <a:schemeClr val="tx1"/>
              </a:solidFill>
            </a:endParaRPr>
          </a:p>
          <a:p>
            <a:pPr algn="ctr">
              <a:defRPr/>
            </a:pPr>
            <a:r>
              <a:rPr lang="fr-FR" sz="1200" b="1" i="1" dirty="0">
                <a:solidFill>
                  <a:schemeClr val="tx1"/>
                </a:solidFill>
              </a:rPr>
              <a:t>Fonction linguistique </a:t>
            </a:r>
            <a:r>
              <a:rPr lang="fr-FR" sz="1050" b="1" i="1" dirty="0">
                <a:solidFill>
                  <a:schemeClr val="tx1"/>
                </a:solidFill>
              </a:rPr>
              <a:t>:</a:t>
            </a:r>
          </a:p>
          <a:p>
            <a:pPr algn="ctr">
              <a:defRPr/>
            </a:pPr>
            <a:r>
              <a:rPr lang="fr-FR" sz="1050" dirty="0">
                <a:solidFill>
                  <a:schemeClr val="tx1"/>
                </a:solidFill>
              </a:rPr>
              <a:t> fournit à la demande  le matériau linguistique désiré.</a:t>
            </a:r>
          </a:p>
        </p:txBody>
      </p:sp>
      <p:sp>
        <p:nvSpPr>
          <p:cNvPr id="13" name="Rechteck 12">
            <a:extLst>
              <a:ext uri="{FF2B5EF4-FFF2-40B4-BE49-F238E27FC236}">
                <a16:creationId xmlns:a16="http://schemas.microsoft.com/office/drawing/2014/main" id="{E270C5B1-5EF0-FE48-9AAC-590336DB7DBD}"/>
              </a:ext>
            </a:extLst>
          </p:cNvPr>
          <p:cNvSpPr/>
          <p:nvPr/>
        </p:nvSpPr>
        <p:spPr>
          <a:xfrm>
            <a:off x="5509017" y="2191274"/>
            <a:ext cx="1274786" cy="810816"/>
          </a:xfrm>
          <a:prstGeom prst="rect">
            <a:avLst/>
          </a:prstGeom>
          <a:ln>
            <a:solidFill>
              <a:srgbClr val="92D050"/>
            </a:solidFill>
          </a:ln>
        </p:spPr>
        <p:style>
          <a:lnRef idx="2">
            <a:schemeClr val="dk1"/>
          </a:lnRef>
          <a:fillRef idx="1">
            <a:schemeClr val="lt1"/>
          </a:fillRef>
          <a:effectRef idx="0">
            <a:schemeClr val="dk1"/>
          </a:effectRef>
          <a:fontRef idx="minor">
            <a:schemeClr val="dk1"/>
          </a:fontRef>
        </p:style>
        <p:txBody>
          <a:bodyPr anchor="ctr"/>
          <a:lstStyle/>
          <a:p>
            <a:pPr algn="ctr">
              <a:defRPr/>
            </a:pPr>
            <a:r>
              <a:rPr lang="fr-FR" sz="1350" b="1" dirty="0">
                <a:solidFill>
                  <a:schemeClr val="tx1"/>
                </a:solidFill>
              </a:rPr>
              <a:t>Apprentissage</a:t>
            </a:r>
          </a:p>
          <a:p>
            <a:pPr algn="ctr">
              <a:defRPr/>
            </a:pPr>
            <a:r>
              <a:rPr lang="fr-FR" sz="1200" dirty="0">
                <a:solidFill>
                  <a:schemeClr val="tx1"/>
                </a:solidFill>
              </a:rPr>
              <a:t>Volontaire et </a:t>
            </a:r>
          </a:p>
          <a:p>
            <a:pPr algn="ctr">
              <a:defRPr/>
            </a:pPr>
            <a:r>
              <a:rPr lang="fr-FR" sz="1200" dirty="0">
                <a:solidFill>
                  <a:schemeClr val="tx1"/>
                </a:solidFill>
              </a:rPr>
              <a:t>essentiellement</a:t>
            </a:r>
          </a:p>
          <a:p>
            <a:pPr algn="ctr">
              <a:defRPr/>
            </a:pPr>
            <a:r>
              <a:rPr lang="fr-FR" sz="1200" dirty="0">
                <a:solidFill>
                  <a:schemeClr val="tx1"/>
                </a:solidFill>
              </a:rPr>
              <a:t>conscient</a:t>
            </a:r>
          </a:p>
        </p:txBody>
      </p:sp>
      <p:sp>
        <p:nvSpPr>
          <p:cNvPr id="14" name="Rechteck 13">
            <a:extLst>
              <a:ext uri="{FF2B5EF4-FFF2-40B4-BE49-F238E27FC236}">
                <a16:creationId xmlns:a16="http://schemas.microsoft.com/office/drawing/2014/main" id="{38580FB2-01A8-1F42-B30F-596E8F90E4B2}"/>
              </a:ext>
            </a:extLst>
          </p:cNvPr>
          <p:cNvSpPr/>
          <p:nvPr/>
        </p:nvSpPr>
        <p:spPr>
          <a:xfrm>
            <a:off x="5565690" y="4023122"/>
            <a:ext cx="1188244" cy="756047"/>
          </a:xfrm>
          <a:prstGeom prst="rect">
            <a:avLst/>
          </a:prstGeom>
          <a:ln>
            <a:solidFill>
              <a:srgbClr val="0070C0"/>
            </a:solidFill>
          </a:ln>
        </p:spPr>
        <p:style>
          <a:lnRef idx="2">
            <a:schemeClr val="dk1"/>
          </a:lnRef>
          <a:fillRef idx="1">
            <a:schemeClr val="lt1"/>
          </a:fillRef>
          <a:effectRef idx="0">
            <a:schemeClr val="dk1"/>
          </a:effectRef>
          <a:fontRef idx="minor">
            <a:schemeClr val="dk1"/>
          </a:fontRef>
        </p:style>
        <p:txBody>
          <a:bodyPr anchor="ctr"/>
          <a:lstStyle/>
          <a:p>
            <a:pPr algn="ctr">
              <a:defRPr/>
            </a:pPr>
            <a:r>
              <a:rPr lang="fr-FR" sz="1350" b="1" dirty="0">
                <a:solidFill>
                  <a:schemeClr val="tx1"/>
                </a:solidFill>
              </a:rPr>
              <a:t>Processus d‘acquisition  </a:t>
            </a:r>
          </a:p>
          <a:p>
            <a:pPr algn="ctr">
              <a:defRPr/>
            </a:pPr>
            <a:r>
              <a:rPr lang="fr-FR" sz="1200" dirty="0">
                <a:solidFill>
                  <a:schemeClr val="tx1"/>
                </a:solidFill>
              </a:rPr>
              <a:t>In-/ conscient</a:t>
            </a:r>
          </a:p>
        </p:txBody>
      </p:sp>
      <p:sp>
        <p:nvSpPr>
          <p:cNvPr id="15" name="Rechteck 14">
            <a:extLst>
              <a:ext uri="{FF2B5EF4-FFF2-40B4-BE49-F238E27FC236}">
                <a16:creationId xmlns:a16="http://schemas.microsoft.com/office/drawing/2014/main" id="{BAD1C535-D599-114F-861D-A342485E7368}"/>
              </a:ext>
            </a:extLst>
          </p:cNvPr>
          <p:cNvSpPr/>
          <p:nvPr/>
        </p:nvSpPr>
        <p:spPr>
          <a:xfrm>
            <a:off x="985611" y="2497178"/>
            <a:ext cx="1115345" cy="377429"/>
          </a:xfrm>
          <a:prstGeom prst="rect">
            <a:avLst/>
          </a:prstGeom>
          <a:solidFill>
            <a:schemeClr val="bg2"/>
          </a:solidFill>
          <a:ln>
            <a:solidFill>
              <a:srgbClr val="92D050"/>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fr-FR" sz="1350" b="1" dirty="0" err="1">
                <a:solidFill>
                  <a:schemeClr val="tx1"/>
                </a:solidFill>
              </a:rPr>
              <a:t>Enseignant</a:t>
            </a:r>
            <a:r>
              <a:rPr lang="fr-FR" sz="1350" dirty="0" err="1">
                <a:solidFill>
                  <a:schemeClr val="tx1"/>
                </a:solidFill>
              </a:rPr>
              <a:t>.</a:t>
            </a:r>
            <a:r>
              <a:rPr lang="fr-FR" sz="1350" b="1" dirty="0" err="1">
                <a:solidFill>
                  <a:schemeClr val="tx1"/>
                </a:solidFill>
              </a:rPr>
              <a:t>e</a:t>
            </a:r>
            <a:endParaRPr lang="fr-FR" sz="1350" b="1" dirty="0">
              <a:solidFill>
                <a:schemeClr val="tx1"/>
              </a:solidFill>
            </a:endParaRPr>
          </a:p>
        </p:txBody>
      </p:sp>
      <p:sp>
        <p:nvSpPr>
          <p:cNvPr id="16" name="Rechteck 15">
            <a:extLst>
              <a:ext uri="{FF2B5EF4-FFF2-40B4-BE49-F238E27FC236}">
                <a16:creationId xmlns:a16="http://schemas.microsoft.com/office/drawing/2014/main" id="{D6046F27-86B2-9048-83D0-6E655CDCA725}"/>
              </a:ext>
            </a:extLst>
          </p:cNvPr>
          <p:cNvSpPr/>
          <p:nvPr/>
        </p:nvSpPr>
        <p:spPr>
          <a:xfrm>
            <a:off x="781050" y="4239816"/>
            <a:ext cx="1374674" cy="432196"/>
          </a:xfrm>
          <a:prstGeom prst="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fr-FR" sz="1350" b="1" dirty="0">
                <a:solidFill>
                  <a:srgbClr val="0070C0"/>
                </a:solidFill>
              </a:rPr>
              <a:t>Animatrice / Animateur</a:t>
            </a:r>
            <a:endParaRPr lang="fr-FR" sz="1350" dirty="0">
              <a:solidFill>
                <a:srgbClr val="0070C0"/>
              </a:solidFill>
            </a:endParaRPr>
          </a:p>
        </p:txBody>
      </p:sp>
      <p:sp>
        <p:nvSpPr>
          <p:cNvPr id="17" name="Rechteck 16">
            <a:extLst>
              <a:ext uri="{FF2B5EF4-FFF2-40B4-BE49-F238E27FC236}">
                <a16:creationId xmlns:a16="http://schemas.microsoft.com/office/drawing/2014/main" id="{4E9E056A-4032-874E-AFBE-BDEE88C8AABB}"/>
              </a:ext>
            </a:extLst>
          </p:cNvPr>
          <p:cNvSpPr/>
          <p:nvPr/>
        </p:nvSpPr>
        <p:spPr>
          <a:xfrm>
            <a:off x="4272104" y="2486026"/>
            <a:ext cx="1086226" cy="377429"/>
          </a:xfrm>
          <a:prstGeom prst="rect">
            <a:avLst/>
          </a:prstGeom>
          <a:ln>
            <a:solidFill>
              <a:srgbClr val="92D050"/>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fr-FR" sz="1350" b="1" dirty="0" err="1">
                <a:solidFill>
                  <a:schemeClr val="tx1"/>
                </a:solidFill>
              </a:rPr>
              <a:t>Apprenant.e</a:t>
            </a:r>
            <a:r>
              <a:rPr lang="fr-FR" sz="1350" dirty="0">
                <a:solidFill>
                  <a:schemeClr val="tx1"/>
                </a:solidFill>
              </a:rPr>
              <a:t>    </a:t>
            </a:r>
          </a:p>
        </p:txBody>
      </p:sp>
      <p:sp>
        <p:nvSpPr>
          <p:cNvPr id="18" name="Rechteck 17">
            <a:extLst>
              <a:ext uri="{FF2B5EF4-FFF2-40B4-BE49-F238E27FC236}">
                <a16:creationId xmlns:a16="http://schemas.microsoft.com/office/drawing/2014/main" id="{10E9DE95-DE15-484F-AB48-9768BE34747E}"/>
              </a:ext>
            </a:extLst>
          </p:cNvPr>
          <p:cNvSpPr/>
          <p:nvPr/>
        </p:nvSpPr>
        <p:spPr>
          <a:xfrm>
            <a:off x="4261940" y="4205287"/>
            <a:ext cx="1188244" cy="377429"/>
          </a:xfrm>
          <a:prstGeom prst="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fr-FR" sz="1350" b="1" dirty="0" err="1">
                <a:solidFill>
                  <a:srgbClr val="0070C0"/>
                </a:solidFill>
              </a:rPr>
              <a:t>Participant.e</a:t>
            </a:r>
            <a:r>
              <a:rPr lang="fr-FR" sz="1350" dirty="0">
                <a:solidFill>
                  <a:srgbClr val="0070C0"/>
                </a:solidFill>
              </a:rPr>
              <a:t>    </a:t>
            </a:r>
          </a:p>
        </p:txBody>
      </p:sp>
      <p:sp>
        <p:nvSpPr>
          <p:cNvPr id="19" name="Rechteck 18">
            <a:extLst>
              <a:ext uri="{FF2B5EF4-FFF2-40B4-BE49-F238E27FC236}">
                <a16:creationId xmlns:a16="http://schemas.microsoft.com/office/drawing/2014/main" id="{16E1A623-A127-3B4A-85BD-48BB495E42CE}"/>
              </a:ext>
            </a:extLst>
          </p:cNvPr>
          <p:cNvSpPr/>
          <p:nvPr/>
        </p:nvSpPr>
        <p:spPr>
          <a:xfrm>
            <a:off x="6885727" y="2463724"/>
            <a:ext cx="972740" cy="377429"/>
          </a:xfrm>
          <a:prstGeom prst="rect">
            <a:avLst/>
          </a:prstGeom>
          <a:ln>
            <a:solidFill>
              <a:srgbClr val="92D050"/>
            </a:solidFill>
          </a:ln>
        </p:spPr>
        <p:style>
          <a:lnRef idx="2">
            <a:schemeClr val="accent5"/>
          </a:lnRef>
          <a:fillRef idx="1">
            <a:schemeClr val="lt1"/>
          </a:fillRef>
          <a:effectRef idx="0">
            <a:schemeClr val="accent5"/>
          </a:effectRef>
          <a:fontRef idx="minor">
            <a:schemeClr val="dk1"/>
          </a:fontRef>
        </p:style>
        <p:txBody>
          <a:bodyPr anchor="ctr"/>
          <a:lstStyle/>
          <a:p>
            <a:pPr algn="ctr">
              <a:defRPr/>
            </a:pPr>
            <a:r>
              <a:rPr lang="fr-FR" b="1" dirty="0">
                <a:solidFill>
                  <a:schemeClr val="tx1"/>
                </a:solidFill>
              </a:rPr>
              <a:t>Savoir</a:t>
            </a:r>
          </a:p>
        </p:txBody>
      </p:sp>
      <p:sp>
        <p:nvSpPr>
          <p:cNvPr id="20" name="Rechteck 19">
            <a:extLst>
              <a:ext uri="{FF2B5EF4-FFF2-40B4-BE49-F238E27FC236}">
                <a16:creationId xmlns:a16="http://schemas.microsoft.com/office/drawing/2014/main" id="{381852D3-A7C7-8C49-A4D1-12EBDFA68C0D}"/>
              </a:ext>
            </a:extLst>
          </p:cNvPr>
          <p:cNvSpPr/>
          <p:nvPr/>
        </p:nvSpPr>
        <p:spPr>
          <a:xfrm>
            <a:off x="6932511" y="4186237"/>
            <a:ext cx="1539282" cy="377429"/>
          </a:xfrm>
          <a:prstGeom prst="rect">
            <a:avLst/>
          </a:prstGeom>
          <a:ln>
            <a:solidFill>
              <a:srgbClr val="0070C0"/>
            </a:solidFill>
          </a:ln>
        </p:spPr>
        <p:style>
          <a:lnRef idx="2">
            <a:schemeClr val="accent5"/>
          </a:lnRef>
          <a:fillRef idx="1">
            <a:schemeClr val="lt1"/>
          </a:fillRef>
          <a:effectRef idx="0">
            <a:schemeClr val="accent5"/>
          </a:effectRef>
          <a:fontRef idx="minor">
            <a:schemeClr val="dk1"/>
          </a:fontRef>
        </p:style>
        <p:txBody>
          <a:bodyPr anchor="ctr"/>
          <a:lstStyle/>
          <a:p>
            <a:pPr algn="ctr">
              <a:defRPr/>
            </a:pPr>
            <a:r>
              <a:rPr lang="fr-FR" b="1" dirty="0">
                <a:solidFill>
                  <a:srgbClr val="0070C0"/>
                </a:solidFill>
              </a:rPr>
              <a:t>Connaissance</a:t>
            </a:r>
          </a:p>
        </p:txBody>
      </p:sp>
      <p:sp>
        <p:nvSpPr>
          <p:cNvPr id="21" name="Rechteck 20">
            <a:extLst>
              <a:ext uri="{FF2B5EF4-FFF2-40B4-BE49-F238E27FC236}">
                <a16:creationId xmlns:a16="http://schemas.microsoft.com/office/drawing/2014/main" id="{BAF59B01-CEF9-4B47-9B8F-CA30EC3716FF}"/>
              </a:ext>
            </a:extLst>
          </p:cNvPr>
          <p:cNvSpPr/>
          <p:nvPr/>
        </p:nvSpPr>
        <p:spPr>
          <a:xfrm>
            <a:off x="985611" y="5848300"/>
            <a:ext cx="3167981" cy="432197"/>
          </a:xfrm>
          <a:prstGeom prst="rect">
            <a:avLst/>
          </a:prstGeom>
          <a:solidFill>
            <a:schemeClr val="accent2">
              <a:lumMod val="40000"/>
              <a:lumOff val="60000"/>
            </a:schemeClr>
          </a:solidFill>
        </p:spPr>
        <p:style>
          <a:lnRef idx="1">
            <a:schemeClr val="accent4"/>
          </a:lnRef>
          <a:fillRef idx="2">
            <a:schemeClr val="accent4"/>
          </a:fillRef>
          <a:effectRef idx="1">
            <a:schemeClr val="accent4"/>
          </a:effectRef>
          <a:fontRef idx="minor">
            <a:schemeClr val="dk1"/>
          </a:fontRef>
        </p:style>
        <p:txBody>
          <a:bodyPr anchor="ctr"/>
          <a:lstStyle/>
          <a:p>
            <a:pPr algn="ctr">
              <a:defRPr/>
            </a:pPr>
            <a:r>
              <a:rPr lang="fr-FR" sz="1350" b="1" dirty="0"/>
              <a:t>ANIMATRICE / ANIMATEUR</a:t>
            </a:r>
          </a:p>
        </p:txBody>
      </p:sp>
      <p:sp>
        <p:nvSpPr>
          <p:cNvPr id="22" name="Rechteck 21">
            <a:extLst>
              <a:ext uri="{FF2B5EF4-FFF2-40B4-BE49-F238E27FC236}">
                <a16:creationId xmlns:a16="http://schemas.microsoft.com/office/drawing/2014/main" id="{9F5F47E6-130C-9F48-A092-D45F5D2EB37E}"/>
              </a:ext>
            </a:extLst>
          </p:cNvPr>
          <p:cNvSpPr/>
          <p:nvPr/>
        </p:nvSpPr>
        <p:spPr>
          <a:xfrm>
            <a:off x="4365350" y="5835857"/>
            <a:ext cx="3720015" cy="432197"/>
          </a:xfrm>
          <a:prstGeom prst="rect">
            <a:avLst/>
          </a:prstGeom>
          <a:solidFill>
            <a:schemeClr val="accent2">
              <a:lumMod val="40000"/>
              <a:lumOff val="60000"/>
            </a:schemeClr>
          </a:solidFill>
        </p:spPr>
        <p:style>
          <a:lnRef idx="1">
            <a:schemeClr val="accent4"/>
          </a:lnRef>
          <a:fillRef idx="2">
            <a:schemeClr val="accent4"/>
          </a:fillRef>
          <a:effectRef idx="1">
            <a:schemeClr val="accent4"/>
          </a:effectRef>
          <a:fontRef idx="minor">
            <a:schemeClr val="dk1"/>
          </a:fontRef>
        </p:style>
        <p:txBody>
          <a:bodyPr anchor="ctr"/>
          <a:lstStyle/>
          <a:p>
            <a:pPr algn="ctr">
              <a:defRPr/>
            </a:pPr>
            <a:r>
              <a:rPr lang="fr-FR" sz="1350" b="1" dirty="0"/>
              <a:t>PARTICIPANT.E</a:t>
            </a:r>
          </a:p>
        </p:txBody>
      </p:sp>
      <p:sp>
        <p:nvSpPr>
          <p:cNvPr id="23" name="Rechteck 22">
            <a:extLst>
              <a:ext uri="{FF2B5EF4-FFF2-40B4-BE49-F238E27FC236}">
                <a16:creationId xmlns:a16="http://schemas.microsoft.com/office/drawing/2014/main" id="{445F2B2F-7685-8C4B-988F-0CB1DFCBFC47}"/>
              </a:ext>
            </a:extLst>
          </p:cNvPr>
          <p:cNvSpPr/>
          <p:nvPr/>
        </p:nvSpPr>
        <p:spPr>
          <a:xfrm>
            <a:off x="1030216" y="720229"/>
            <a:ext cx="3024188" cy="432197"/>
          </a:xfrm>
          <a:prstGeom prst="rect">
            <a:avLst/>
          </a:prstGeom>
          <a:solidFill>
            <a:schemeClr val="bg1">
              <a:lumMod val="85000"/>
            </a:schemeClr>
          </a:solidFill>
        </p:spPr>
        <p:style>
          <a:lnRef idx="1">
            <a:schemeClr val="accent4"/>
          </a:lnRef>
          <a:fillRef idx="2">
            <a:schemeClr val="accent4"/>
          </a:fillRef>
          <a:effectRef idx="1">
            <a:schemeClr val="accent4"/>
          </a:effectRef>
          <a:fontRef idx="minor">
            <a:schemeClr val="dk1"/>
          </a:fontRef>
        </p:style>
        <p:txBody>
          <a:bodyPr anchor="ctr"/>
          <a:lstStyle/>
          <a:p>
            <a:pPr algn="ctr">
              <a:defRPr/>
            </a:pPr>
            <a:r>
              <a:rPr lang="fr-FR" sz="1350" b="1" dirty="0"/>
              <a:t>ENSEIGNANT.E</a:t>
            </a:r>
          </a:p>
        </p:txBody>
      </p:sp>
      <p:sp>
        <p:nvSpPr>
          <p:cNvPr id="25" name="Textfeld 24">
            <a:extLst>
              <a:ext uri="{FF2B5EF4-FFF2-40B4-BE49-F238E27FC236}">
                <a16:creationId xmlns:a16="http://schemas.microsoft.com/office/drawing/2014/main" id="{CDF23D67-D746-B440-A036-3E94C9C50298}"/>
              </a:ext>
            </a:extLst>
          </p:cNvPr>
          <p:cNvSpPr txBox="1"/>
          <p:nvPr/>
        </p:nvSpPr>
        <p:spPr>
          <a:xfrm>
            <a:off x="7071698" y="6481016"/>
            <a:ext cx="1934632" cy="307777"/>
          </a:xfrm>
          <a:prstGeom prst="rect">
            <a:avLst/>
          </a:prstGeom>
          <a:noFill/>
        </p:spPr>
        <p:txBody>
          <a:bodyPr wrap="none" rtlCol="0">
            <a:spAutoFit/>
          </a:bodyPr>
          <a:lstStyle/>
          <a:p>
            <a:r>
              <a:rPr lang="fr-FR" sz="1400" dirty="0"/>
              <a:t>© Dufeu Bernard, 1998.</a:t>
            </a:r>
          </a:p>
        </p:txBody>
      </p:sp>
    </p:spTree>
    <p:extLst>
      <p:ext uri="{BB962C8B-B14F-4D97-AF65-F5344CB8AC3E}">
        <p14:creationId xmlns:p14="http://schemas.microsoft.com/office/powerpoint/2010/main" val="395349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Rechteck 1"/>
          <p:cNvSpPr>
            <a:spLocks noChangeArrowheads="1"/>
          </p:cNvSpPr>
          <p:nvPr/>
        </p:nvSpPr>
        <p:spPr bwMode="auto">
          <a:xfrm>
            <a:off x="901854" y="1763058"/>
            <a:ext cx="7572375" cy="3416320"/>
          </a:xfrm>
          <a:prstGeom prst="rect">
            <a:avLst/>
          </a:prstGeom>
          <a:noFill/>
          <a:ln w="9525">
            <a:noFill/>
            <a:miter lim="800000"/>
            <a:headEnd/>
            <a:tailEnd/>
          </a:ln>
        </p:spPr>
        <p:txBody>
          <a:bodyPr>
            <a:spAutoFit/>
          </a:bodyPr>
          <a:lstStyle/>
          <a:p>
            <a:pPr algn="ctr"/>
            <a:r>
              <a:rPr lang="fr-FR" sz="7200" dirty="0">
                <a:solidFill>
                  <a:srgbClr val="0000FF"/>
                </a:solidFill>
                <a:latin typeface="Times New Roman" panose="02020603050405020304" pitchFamily="18" charset="0"/>
                <a:cs typeface="Times New Roman" panose="02020603050405020304" pitchFamily="18" charset="0"/>
              </a:rPr>
              <a:t>Vers une pédagogie </a:t>
            </a:r>
          </a:p>
          <a:p>
            <a:pPr algn="ctr"/>
            <a:endParaRPr lang="fr-FR" sz="7200" dirty="0">
              <a:solidFill>
                <a:srgbClr val="0000FF"/>
              </a:solidFill>
              <a:latin typeface="Times New Roman" panose="02020603050405020304" pitchFamily="18" charset="0"/>
              <a:cs typeface="Times New Roman" panose="02020603050405020304" pitchFamily="18" charset="0"/>
            </a:endParaRPr>
          </a:p>
          <a:p>
            <a:pPr algn="ctr"/>
            <a:r>
              <a:rPr lang="fr-FR" sz="7200" dirty="0">
                <a:solidFill>
                  <a:srgbClr val="0000FF"/>
                </a:solidFill>
                <a:latin typeface="Times New Roman" panose="02020603050405020304" pitchFamily="18" charset="0"/>
                <a:cs typeface="Times New Roman" panose="02020603050405020304" pitchFamily="18" charset="0"/>
              </a:rPr>
              <a:t>relationnelle</a:t>
            </a:r>
          </a:p>
        </p:txBody>
      </p:sp>
    </p:spTree>
    <p:extLst>
      <p:ext uri="{BB962C8B-B14F-4D97-AF65-F5344CB8AC3E}">
        <p14:creationId xmlns:p14="http://schemas.microsoft.com/office/powerpoint/2010/main" val="8789221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51FA7C7-4BD4-7D49-ABCA-074E0BEA6517}"/>
              </a:ext>
            </a:extLst>
          </p:cNvPr>
          <p:cNvSpPr/>
          <p:nvPr/>
        </p:nvSpPr>
        <p:spPr>
          <a:xfrm>
            <a:off x="669074" y="774762"/>
            <a:ext cx="8095786" cy="5386090"/>
          </a:xfrm>
          <a:prstGeom prst="rect">
            <a:avLst/>
          </a:prstGeom>
          <a:solidFill>
            <a:schemeClr val="accent1">
              <a:lumMod val="20000"/>
              <a:lumOff val="80000"/>
            </a:schemeClr>
          </a:solidFill>
        </p:spPr>
        <p:txBody>
          <a:bodyPr wrap="square">
            <a:spAutoFit/>
          </a:bodyPr>
          <a:lstStyle/>
          <a:p>
            <a:r>
              <a:rPr lang="fr-FR" sz="36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Présence de l’approche relationnelle </a:t>
            </a:r>
          </a:p>
          <a:p>
            <a:endParaRPr lang="fr-FR" b="1" dirty="0">
              <a:latin typeface="Times New Roman" panose="02020603050405020304" pitchFamily="18" charset="0"/>
              <a:ea typeface="Calibri" panose="020F0502020204030204" pitchFamily="34" charset="0"/>
              <a:cs typeface="Times New Roman" panose="02020603050405020304" pitchFamily="18" charset="0"/>
            </a:endParaRPr>
          </a:p>
          <a:p>
            <a:r>
              <a:rPr lang="fr-FR" sz="2000" dirty="0">
                <a:latin typeface="Times New Roman" panose="02020603050405020304" pitchFamily="18" charset="0"/>
                <a:ea typeface="Calibri" panose="020F0502020204030204" pitchFamily="34" charset="0"/>
                <a:cs typeface="Times New Roman" panose="02020603050405020304" pitchFamily="18" charset="0"/>
              </a:rPr>
              <a:t>Certaines approches des langues étrangères relèvent de cet esprit :</a:t>
            </a:r>
            <a:endParaRPr lang="fr-FR" sz="2000" b="1" dirty="0">
              <a:latin typeface="Times New Roman" panose="02020603050405020304" pitchFamily="18" charset="0"/>
              <a:ea typeface="Calibri" panose="020F0502020204030204" pitchFamily="34" charset="0"/>
              <a:cs typeface="Times New Roman" panose="02020603050405020304" pitchFamily="18" charset="0"/>
            </a:endParaRPr>
          </a:p>
          <a:p>
            <a:endParaRPr lang="fr-FR" sz="1000" dirty="0">
              <a:latin typeface="Times New Roman" panose="02020603050405020304" pitchFamily="18" charset="0"/>
              <a:ea typeface="Calibri" panose="020F0502020204030204" pitchFamily="34" charset="0"/>
              <a:cs typeface="Times New Roman" panose="02020603050405020304" pitchFamily="18" charset="0"/>
            </a:endParaRPr>
          </a:p>
          <a:p>
            <a:r>
              <a:rPr lang="fr-FR" sz="2000" dirty="0">
                <a:latin typeface="Times New Roman" panose="02020603050405020304" pitchFamily="18" charset="0"/>
                <a:ea typeface="Calibri" panose="020F0502020204030204" pitchFamily="34" charset="0"/>
                <a:cs typeface="Times New Roman" panose="02020603050405020304" pitchFamily="18" charset="0"/>
              </a:rPr>
              <a:t>-</a:t>
            </a:r>
            <a:r>
              <a:rPr lang="fr-FR" sz="2000" b="1" dirty="0">
                <a:latin typeface="Times New Roman" panose="02020603050405020304" pitchFamily="18" charset="0"/>
                <a:ea typeface="Calibri" panose="020F0502020204030204" pitchFamily="34" charset="0"/>
                <a:cs typeface="Times New Roman" panose="02020603050405020304" pitchFamily="18" charset="0"/>
              </a:rPr>
              <a:t> Les simulations globales </a:t>
            </a:r>
            <a:r>
              <a:rPr lang="fr-FR" sz="2000" dirty="0">
                <a:latin typeface="Times New Roman" panose="02020603050405020304" pitchFamily="18" charset="0"/>
                <a:ea typeface="Calibri" panose="020F0502020204030204" pitchFamily="34" charset="0"/>
                <a:cs typeface="Times New Roman" panose="02020603050405020304" pitchFamily="18" charset="0"/>
              </a:rPr>
              <a:t>(J.M. Caré, F. Debyser, F. Yaiche)</a:t>
            </a:r>
            <a:endParaRPr lang="fr-FR" sz="2000" b="1" dirty="0">
              <a:latin typeface="Times New Roman" panose="02020603050405020304" pitchFamily="18" charset="0"/>
              <a:ea typeface="Calibri" panose="020F0502020204030204" pitchFamily="34" charset="0"/>
              <a:cs typeface="Times New Roman" panose="02020603050405020304" pitchFamily="18" charset="0"/>
            </a:endParaRPr>
          </a:p>
          <a:p>
            <a:r>
              <a:rPr lang="fr-FR" sz="2000" dirty="0">
                <a:latin typeface="Times New Roman" panose="02020603050405020304" pitchFamily="18" charset="0"/>
                <a:ea typeface="Calibri" panose="020F0502020204030204" pitchFamily="34" charset="0"/>
                <a:cs typeface="Times New Roman" panose="02020603050405020304" pitchFamily="18" charset="0"/>
              </a:rPr>
              <a:t>- </a:t>
            </a:r>
            <a:r>
              <a:rPr lang="fr-FR" sz="2000" b="1" dirty="0">
                <a:latin typeface="Times New Roman" panose="02020603050405020304" pitchFamily="18" charset="0"/>
                <a:ea typeface="Calibri" panose="020F0502020204030204" pitchFamily="34" charset="0"/>
                <a:cs typeface="Times New Roman" panose="02020603050405020304" pitchFamily="18" charset="0"/>
              </a:rPr>
              <a:t>Les activités théâtrales ouvertes </a:t>
            </a:r>
            <a:r>
              <a:rPr lang="fr-FR" sz="2000" dirty="0">
                <a:latin typeface="Times New Roman" panose="02020603050405020304" pitchFamily="18" charset="0"/>
                <a:ea typeface="Calibri" panose="020F0502020204030204" pitchFamily="34" charset="0"/>
                <a:cs typeface="Times New Roman" panose="02020603050405020304" pitchFamily="18" charset="0"/>
              </a:rPr>
              <a:t>qui stimulent l’expression spontanée</a:t>
            </a:r>
            <a:endParaRPr lang="fr-FR" sz="2000" b="1" dirty="0">
              <a:latin typeface="Times New Roman" panose="02020603050405020304" pitchFamily="18" charset="0"/>
              <a:ea typeface="Calibri" panose="020F0502020204030204" pitchFamily="34" charset="0"/>
              <a:cs typeface="Times New Roman" panose="02020603050405020304" pitchFamily="18" charset="0"/>
            </a:endParaRPr>
          </a:p>
          <a:p>
            <a:r>
              <a:rPr lang="fr-FR" sz="2000" dirty="0">
                <a:latin typeface="Times New Roman" panose="02020603050405020304" pitchFamily="18" charset="0"/>
                <a:ea typeface="Calibri" panose="020F0502020204030204" pitchFamily="34" charset="0"/>
                <a:cs typeface="Times New Roman" panose="02020603050405020304" pitchFamily="18" charset="0"/>
              </a:rPr>
              <a:t>- </a:t>
            </a:r>
            <a:r>
              <a:rPr lang="fr-FR" sz="2000" b="1" dirty="0">
                <a:latin typeface="Times New Roman" panose="02020603050405020304" pitchFamily="18" charset="0"/>
                <a:ea typeface="Calibri" panose="020F0502020204030204" pitchFamily="34" charset="0"/>
                <a:cs typeface="Times New Roman" panose="02020603050405020304" pitchFamily="18" charset="0"/>
              </a:rPr>
              <a:t>Les activités qui stimulent la créativité </a:t>
            </a:r>
            <a:r>
              <a:rPr lang="fr-FR" sz="2000" dirty="0">
                <a:latin typeface="Times New Roman" panose="02020603050405020304" pitchFamily="18" charset="0"/>
                <a:ea typeface="Calibri" panose="020F0502020204030204" pitchFamily="34" charset="0"/>
                <a:cs typeface="Times New Roman" panose="02020603050405020304" pitchFamily="18" charset="0"/>
              </a:rPr>
              <a:t>des participants</a:t>
            </a:r>
          </a:p>
          <a:p>
            <a:r>
              <a:rPr lang="fr-FR" sz="2000" b="1" dirty="0">
                <a:latin typeface="Times New Roman" panose="02020603050405020304" pitchFamily="18" charset="0"/>
                <a:ea typeface="Calibri" panose="020F0502020204030204" pitchFamily="34" charset="0"/>
                <a:cs typeface="Times New Roman" panose="02020603050405020304" pitchFamily="18" charset="0"/>
              </a:rPr>
              <a:t>   	</a:t>
            </a:r>
            <a:r>
              <a:rPr lang="fr-FR" sz="2000" dirty="0">
                <a:latin typeface="Times New Roman" panose="02020603050405020304" pitchFamily="18" charset="0"/>
                <a:ea typeface="Calibri" panose="020F0502020204030204" pitchFamily="34" charset="0"/>
                <a:cs typeface="Times New Roman" panose="02020603050405020304" pitchFamily="18" charset="0"/>
              </a:rPr>
              <a:t>On trouve certaines activités ouvertes essaimées dans les publications qui 	correspondent à cette approche :</a:t>
            </a:r>
            <a:endParaRPr lang="fr-FR" sz="2000" b="1" dirty="0">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buFont typeface="Arial" panose="020B0604020202020204" pitchFamily="34" charset="0"/>
              <a:buChar char="•"/>
            </a:pPr>
            <a:r>
              <a:rPr lang="fr-FR" sz="2000" dirty="0">
                <a:latin typeface="Times New Roman" panose="02020603050405020304" pitchFamily="18" charset="0"/>
                <a:ea typeface="Calibri" panose="020F0502020204030204" pitchFamily="34" charset="0"/>
                <a:cs typeface="Times New Roman" panose="02020603050405020304" pitchFamily="18" charset="0"/>
              </a:rPr>
              <a:t>CLE international. Collection </a:t>
            </a:r>
            <a:r>
              <a:rPr lang="fr-FR" sz="2000" i="1" dirty="0">
                <a:latin typeface="Times New Roman" panose="02020603050405020304" pitchFamily="18" charset="0"/>
                <a:ea typeface="Calibri" panose="020F0502020204030204" pitchFamily="34" charset="0"/>
                <a:cs typeface="Times New Roman" panose="02020603050405020304" pitchFamily="18" charset="0"/>
              </a:rPr>
              <a:t>Didactique des langues étrangères</a:t>
            </a:r>
            <a:endParaRPr lang="fr-FR" sz="2000" b="1" i="1" dirty="0">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buFont typeface="Arial" panose="020B0604020202020204" pitchFamily="34" charset="0"/>
              <a:buChar char="•"/>
            </a:pPr>
            <a:r>
              <a:rPr lang="fr-FR" sz="2000" dirty="0">
                <a:latin typeface="Times New Roman" panose="02020603050405020304" pitchFamily="18" charset="0"/>
                <a:ea typeface="Calibri" panose="020F0502020204030204" pitchFamily="34" charset="0"/>
                <a:cs typeface="Times New Roman" panose="02020603050405020304" pitchFamily="18" charset="0"/>
              </a:rPr>
              <a:t>Hachette </a:t>
            </a:r>
            <a:r>
              <a:rPr lang="fr-FR" sz="2000" i="1" dirty="0">
                <a:latin typeface="Times New Roman" panose="02020603050405020304" pitchFamily="18" charset="0"/>
                <a:ea typeface="Calibri" panose="020F0502020204030204" pitchFamily="34" charset="0"/>
                <a:cs typeface="Times New Roman" panose="02020603050405020304" pitchFamily="18" charset="0"/>
              </a:rPr>
              <a:t>Pratiques de classe </a:t>
            </a:r>
            <a:r>
              <a:rPr lang="fr-FR" sz="2000" dirty="0">
                <a:latin typeface="Times New Roman" panose="02020603050405020304" pitchFamily="18" charset="0"/>
                <a:ea typeface="Calibri" panose="020F0502020204030204" pitchFamily="34" charset="0"/>
                <a:cs typeface="Times New Roman" panose="02020603050405020304" pitchFamily="18" charset="0"/>
              </a:rPr>
              <a:t>et </a:t>
            </a:r>
            <a:r>
              <a:rPr lang="fr-FR" sz="2000" i="1" dirty="0">
                <a:latin typeface="Times New Roman" panose="02020603050405020304" pitchFamily="18" charset="0"/>
                <a:ea typeface="Calibri" panose="020F0502020204030204" pitchFamily="34" charset="0"/>
                <a:cs typeface="Times New Roman" panose="02020603050405020304" pitchFamily="18" charset="0"/>
              </a:rPr>
              <a:t>collection F</a:t>
            </a:r>
            <a:endParaRPr lang="fr-FR" sz="2000" b="1" i="1" dirty="0">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buFont typeface="Arial" panose="020B0604020202020204" pitchFamily="34" charset="0"/>
              <a:buChar char="•"/>
            </a:pPr>
            <a:r>
              <a:rPr lang="fr-FR" sz="2000" dirty="0">
                <a:latin typeface="Times New Roman" panose="02020603050405020304" pitchFamily="18" charset="0"/>
                <a:ea typeface="Calibri" panose="020F0502020204030204" pitchFamily="34" charset="0"/>
                <a:cs typeface="Times New Roman" panose="02020603050405020304" pitchFamily="18" charset="0"/>
              </a:rPr>
              <a:t>PUG </a:t>
            </a:r>
            <a:r>
              <a:rPr lang="fr-FR" sz="2000" i="1" dirty="0">
                <a:latin typeface="Times New Roman" panose="02020603050405020304" pitchFamily="18" charset="0"/>
                <a:ea typeface="Calibri" panose="020F0502020204030204" pitchFamily="34" charset="0"/>
                <a:cs typeface="Times New Roman" panose="02020603050405020304" pitchFamily="18" charset="0"/>
              </a:rPr>
              <a:t>Les outils malins</a:t>
            </a:r>
            <a:r>
              <a:rPr lang="fr-FR" sz="2000" dirty="0">
                <a:latin typeface="Times New Roman" panose="02020603050405020304" pitchFamily="18" charset="0"/>
                <a:ea typeface="Calibri" panose="020F0502020204030204" pitchFamily="34" charset="0"/>
                <a:cs typeface="Times New Roman" panose="02020603050405020304" pitchFamily="18" charset="0"/>
              </a:rPr>
              <a:t>.</a:t>
            </a:r>
            <a:endParaRPr lang="fr-FR" sz="2000" b="1" dirty="0">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buFont typeface="Arial" panose="020B0604020202020204" pitchFamily="34" charset="0"/>
              <a:buChar char="•"/>
            </a:pPr>
            <a:r>
              <a:rPr lang="en-US" sz="2000" dirty="0">
                <a:latin typeface="Times New Roman" panose="02020603050405020304" pitchFamily="18" charset="0"/>
                <a:ea typeface="Calibri" panose="020F0502020204030204" pitchFamily="34" charset="0"/>
                <a:cs typeface="Times New Roman" panose="02020603050405020304" pitchFamily="18" charset="0"/>
              </a:rPr>
              <a:t>Resource books for Teachers OUP, CUP, Longman</a:t>
            </a:r>
            <a:endParaRPr lang="fr-FR" sz="2000" b="1" dirty="0">
              <a:latin typeface="Times New Roman" panose="02020603050405020304" pitchFamily="18" charset="0"/>
              <a:ea typeface="Calibri" panose="020F0502020204030204" pitchFamily="34" charset="0"/>
              <a:cs typeface="Times New Roman" panose="02020603050405020304" pitchFamily="18" charset="0"/>
            </a:endParaRPr>
          </a:p>
          <a:p>
            <a:r>
              <a:rPr lang="fr-FR" sz="2000" i="1" dirty="0">
                <a:latin typeface="Times New Roman" panose="02020603050405020304" pitchFamily="18" charset="0"/>
                <a:ea typeface="Calibri" panose="020F0502020204030204" pitchFamily="34" charset="0"/>
                <a:cs typeface="Times New Roman" panose="02020603050405020304" pitchFamily="18" charset="0"/>
              </a:rPr>
              <a:t>- </a:t>
            </a:r>
            <a:r>
              <a:rPr lang="fr-FR" sz="2000" b="1" dirty="0">
                <a:latin typeface="Times New Roman" panose="02020603050405020304" pitchFamily="18" charset="0"/>
                <a:ea typeface="Calibri" panose="020F0502020204030204" pitchFamily="34" charset="0"/>
                <a:cs typeface="Times New Roman" panose="02020603050405020304" pitchFamily="18" charset="0"/>
              </a:rPr>
              <a:t>Deux approches non conventionnelles </a:t>
            </a:r>
            <a:r>
              <a:rPr lang="fr-FR" sz="2000" dirty="0">
                <a:latin typeface="Times New Roman" panose="02020603050405020304" pitchFamily="18" charset="0"/>
                <a:ea typeface="Calibri" panose="020F0502020204030204" pitchFamily="34" charset="0"/>
                <a:cs typeface="Times New Roman" panose="02020603050405020304" pitchFamily="18" charset="0"/>
              </a:rPr>
              <a:t>font une utilisation constante d’activités qui relèvent d’une pédagogie de la relation :</a:t>
            </a:r>
            <a:endParaRPr lang="fr-FR" sz="2000" b="1" dirty="0">
              <a:latin typeface="Times New Roman" panose="02020603050405020304" pitchFamily="18" charset="0"/>
              <a:ea typeface="Calibri" panose="020F0502020204030204" pitchFamily="34" charset="0"/>
              <a:cs typeface="Times New Roman" panose="02020603050405020304" pitchFamily="18" charset="0"/>
            </a:endParaRPr>
          </a:p>
          <a:p>
            <a:pPr marL="558900" lvl="0" indent="-342900">
              <a:buFont typeface="Times New Roman" panose="02020603050405020304" pitchFamily="18" charset="0"/>
              <a:buChar char="-"/>
            </a:pPr>
            <a:r>
              <a:rPr lang="fr-FR" sz="2000" b="1" i="1" dirty="0">
                <a:latin typeface="Times New Roman" panose="02020603050405020304" pitchFamily="18" charset="0"/>
                <a:ea typeface="Calibri" panose="020F0502020204030204" pitchFamily="34" charset="0"/>
                <a:cs typeface="Times New Roman" panose="02020603050405020304" pitchFamily="18" charset="0"/>
              </a:rPr>
              <a:t>L’Approche Communautaire </a:t>
            </a:r>
            <a:r>
              <a:rPr lang="fr-FR" sz="2000" dirty="0">
                <a:latin typeface="Times New Roman" panose="02020603050405020304" pitchFamily="18" charset="0"/>
                <a:ea typeface="Calibri" panose="020F0502020204030204" pitchFamily="34" charset="0"/>
                <a:cs typeface="Times New Roman" panose="02020603050405020304" pitchFamily="18" charset="0"/>
              </a:rPr>
              <a:t>[</a:t>
            </a:r>
            <a:r>
              <a:rPr lang="en-GB" sz="2000" dirty="0">
                <a:latin typeface="Times New Roman" panose="02020603050405020304" pitchFamily="18" charset="0"/>
                <a:ea typeface="Calibri" panose="020F0502020204030204" pitchFamily="34" charset="0"/>
                <a:cs typeface="Times New Roman" panose="02020603050405020304" pitchFamily="18" charset="0"/>
              </a:rPr>
              <a:t>Community Language Learning</a:t>
            </a:r>
            <a:r>
              <a:rPr lang="fr-FR" sz="2000" dirty="0">
                <a:latin typeface="Times New Roman" panose="02020603050405020304" pitchFamily="18" charset="0"/>
                <a:ea typeface="Calibri" panose="020F0502020204030204" pitchFamily="34" charset="0"/>
                <a:cs typeface="Times New Roman" panose="02020603050405020304" pitchFamily="18" charset="0"/>
              </a:rPr>
              <a:t>]</a:t>
            </a:r>
            <a:endParaRPr lang="fr-FR" sz="2000" b="1" dirty="0">
              <a:latin typeface="Times New Roman" panose="02020603050405020304" pitchFamily="18" charset="0"/>
              <a:ea typeface="Calibri" panose="020F0502020204030204" pitchFamily="34" charset="0"/>
              <a:cs typeface="Times New Roman" panose="02020603050405020304" pitchFamily="18" charset="0"/>
            </a:endParaRPr>
          </a:p>
          <a:p>
            <a:pPr marL="558900" lvl="0" indent="-342900">
              <a:buFont typeface="Times New Roman" panose="02020603050405020304" pitchFamily="18" charset="0"/>
              <a:buChar char="-"/>
            </a:pPr>
            <a:r>
              <a:rPr lang="fr-FR" sz="2000" b="1" i="1" dirty="0">
                <a:latin typeface="Times New Roman" panose="02020603050405020304" pitchFamily="18" charset="0"/>
                <a:ea typeface="Calibri" panose="020F0502020204030204" pitchFamily="34" charset="0"/>
                <a:cs typeface="Times New Roman" panose="02020603050405020304" pitchFamily="18" charset="0"/>
              </a:rPr>
              <a:t>La Psychodramaturgie Linguistiques </a:t>
            </a:r>
            <a:r>
              <a:rPr lang="fr-FR" sz="2000" dirty="0">
                <a:latin typeface="Times New Roman" panose="02020603050405020304" pitchFamily="18" charset="0"/>
                <a:ea typeface="Calibri" panose="020F0502020204030204" pitchFamily="34" charset="0"/>
                <a:cs typeface="Times New Roman" panose="02020603050405020304" pitchFamily="18" charset="0"/>
              </a:rPr>
              <a:t>(PDL)</a:t>
            </a:r>
            <a:endParaRPr lang="fr-FR" sz="2000" b="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09584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Rechteck 1"/>
          <p:cNvSpPr/>
          <p:nvPr/>
        </p:nvSpPr>
        <p:spPr>
          <a:xfrm>
            <a:off x="0" y="803564"/>
            <a:ext cx="9067799" cy="4708981"/>
          </a:xfrm>
          <a:prstGeom prst="rect">
            <a:avLst/>
          </a:prstGeom>
        </p:spPr>
        <p:txBody>
          <a:bodyPr wrap="square">
            <a:spAutoFit/>
          </a:bodyPr>
          <a:lstStyle/>
          <a:p>
            <a:pPr algn="ctr"/>
            <a:endParaRPr lang="fr-FR" sz="6000" dirty="0">
              <a:solidFill>
                <a:srgbClr val="FF0000"/>
              </a:solidFill>
              <a:latin typeface="Times New Roman" panose="02020603050405020304" pitchFamily="18" charset="0"/>
              <a:cs typeface="Times New Roman" panose="02020603050405020304" pitchFamily="18" charset="0"/>
            </a:endParaRPr>
          </a:p>
          <a:p>
            <a:pPr algn="ctr"/>
            <a:r>
              <a:rPr lang="fr-FR" sz="6000" dirty="0">
                <a:solidFill>
                  <a:srgbClr val="0000FF"/>
                </a:solidFill>
                <a:latin typeface="Times New Roman" panose="02020603050405020304" pitchFamily="18" charset="0"/>
                <a:cs typeface="Times New Roman" panose="02020603050405020304" pitchFamily="18" charset="0"/>
              </a:rPr>
              <a:t>Six observations</a:t>
            </a:r>
          </a:p>
          <a:p>
            <a:pPr algn="ctr"/>
            <a:r>
              <a:rPr lang="fr-FR" sz="6000" dirty="0">
                <a:solidFill>
                  <a:srgbClr val="0000FF"/>
                </a:solidFill>
                <a:latin typeface="Times New Roman" panose="02020603050405020304" pitchFamily="18" charset="0"/>
                <a:cs typeface="Times New Roman" panose="02020603050405020304" pitchFamily="18" charset="0"/>
              </a:rPr>
              <a:t>sur l’apprentissage </a:t>
            </a:r>
          </a:p>
          <a:p>
            <a:pPr algn="ctr"/>
            <a:r>
              <a:rPr lang="fr-FR" sz="6000" dirty="0">
                <a:solidFill>
                  <a:srgbClr val="0000FF"/>
                </a:solidFill>
                <a:latin typeface="Times New Roman" panose="02020603050405020304" pitchFamily="18" charset="0"/>
                <a:cs typeface="Times New Roman" panose="02020603050405020304" pitchFamily="18" charset="0"/>
              </a:rPr>
              <a:t>d’une langue étrangère</a:t>
            </a:r>
          </a:p>
          <a:p>
            <a:pPr algn="ctr"/>
            <a:endParaRPr lang="fr-FR" sz="6000"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89654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C6D9F1"/>
        </a:solidFill>
        <a:effectLst/>
      </p:bgPr>
    </p:bg>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520EEA35-39E6-AE4F-81A6-65C6A2D261F2}"/>
              </a:ext>
            </a:extLst>
          </p:cNvPr>
          <p:cNvSpPr/>
          <p:nvPr/>
        </p:nvSpPr>
        <p:spPr>
          <a:xfrm>
            <a:off x="1045029" y="719360"/>
            <a:ext cx="6733157" cy="6309420"/>
          </a:xfrm>
          <a:prstGeom prst="rect">
            <a:avLst/>
          </a:prstGeom>
          <a:solidFill>
            <a:srgbClr val="C6D9F1"/>
          </a:solidFill>
        </p:spPr>
        <p:txBody>
          <a:bodyPr wrap="square">
            <a:spAutoFit/>
          </a:bodyPr>
          <a:lstStyle/>
          <a:p>
            <a:pPr algn="ctr"/>
            <a:r>
              <a:rPr lang="fr-FR" sz="6000" dirty="0">
                <a:solidFill>
                  <a:srgbClr val="0000FF"/>
                </a:solidFill>
                <a:latin typeface="Times New Roman" panose="02020603050405020304" pitchFamily="18" charset="0"/>
                <a:cs typeface="Times New Roman" panose="02020603050405020304" pitchFamily="18" charset="0"/>
              </a:rPr>
              <a:t>1- Tenir compte des fonctions essentielles du langage</a:t>
            </a:r>
            <a:endParaRPr lang="de-DE" sz="6000" i="1" dirty="0">
              <a:latin typeface="Times New Roman" panose="02020603050405020304" pitchFamily="18" charset="0"/>
              <a:cs typeface="Times New Roman" panose="02020603050405020304" pitchFamily="18" charset="0"/>
            </a:endParaRPr>
          </a:p>
          <a:p>
            <a:pPr algn="ctr"/>
            <a:endParaRPr lang="fr-FR" sz="2800" b="1" dirty="0">
              <a:solidFill>
                <a:srgbClr val="0000FF"/>
              </a:solidFill>
              <a:latin typeface="Times New Roman" panose="02020603050405020304" pitchFamily="18" charset="0"/>
              <a:cs typeface="Times New Roman" panose="02020603050405020304" pitchFamily="18" charset="0"/>
            </a:endParaRPr>
          </a:p>
          <a:p>
            <a:pPr algn="ctr"/>
            <a:r>
              <a:rPr lang="fr-FR" sz="2800" dirty="0">
                <a:solidFill>
                  <a:srgbClr val="0000FF"/>
                </a:solidFill>
                <a:latin typeface="Times New Roman" panose="02020603050405020304" pitchFamily="18" charset="0"/>
                <a:cs typeface="Times New Roman" panose="02020603050405020304" pitchFamily="18" charset="0"/>
              </a:rPr>
              <a:t>La langage a contribué à notre développement physique, affectif, intellectuel, social et spirituel*.</a:t>
            </a:r>
          </a:p>
          <a:p>
            <a:pPr algn="ctr"/>
            <a:endParaRPr lang="fr-FR" sz="2800" dirty="0">
              <a:solidFill>
                <a:srgbClr val="0000FF"/>
              </a:solidFill>
              <a:latin typeface="Times New Roman" panose="02020603050405020304" pitchFamily="18" charset="0"/>
              <a:cs typeface="Times New Roman" panose="02020603050405020304" pitchFamily="18" charset="0"/>
            </a:endParaRPr>
          </a:p>
          <a:p>
            <a:pPr algn="ctr"/>
            <a:r>
              <a:rPr lang="fr-FR" sz="2800" b="1" dirty="0">
                <a:solidFill>
                  <a:srgbClr val="0000FF"/>
                </a:solidFill>
                <a:latin typeface="Times New Roman" panose="02020603050405020304" pitchFamily="18" charset="0"/>
                <a:cs typeface="Times New Roman" panose="02020603050405020304" pitchFamily="18" charset="0"/>
              </a:rPr>
              <a:t>Une langue </a:t>
            </a:r>
          </a:p>
          <a:p>
            <a:pPr algn="ctr"/>
            <a:r>
              <a:rPr lang="fr-FR" sz="2800" b="1" dirty="0">
                <a:solidFill>
                  <a:srgbClr val="0000FF"/>
                </a:solidFill>
                <a:latin typeface="Times New Roman" panose="02020603050405020304" pitchFamily="18" charset="0"/>
                <a:cs typeface="Times New Roman" panose="02020603050405020304" pitchFamily="18" charset="0"/>
              </a:rPr>
              <a:t>n‘est pas une matière comme les autres.</a:t>
            </a:r>
          </a:p>
          <a:p>
            <a:pPr algn="ctr"/>
            <a:endParaRPr lang="fr-FR" sz="2800" b="1"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4791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30A55923-26C4-AE47-B6B7-F24A9EDA5DAE}"/>
              </a:ext>
            </a:extLst>
          </p:cNvPr>
          <p:cNvSpPr txBox="1"/>
          <p:nvPr/>
        </p:nvSpPr>
        <p:spPr>
          <a:xfrm>
            <a:off x="1948543" y="1447800"/>
            <a:ext cx="5769428" cy="3477875"/>
          </a:xfrm>
          <a:prstGeom prst="rect">
            <a:avLst/>
          </a:prstGeom>
          <a:noFill/>
        </p:spPr>
        <p:txBody>
          <a:bodyPr wrap="square" rtlCol="0">
            <a:spAutoFit/>
          </a:bodyPr>
          <a:lstStyle/>
          <a:p>
            <a:pPr algn="ctr"/>
            <a:r>
              <a:rPr lang="fr-FR" sz="4400" dirty="0">
                <a:solidFill>
                  <a:srgbClr val="C00000"/>
                </a:solidFill>
              </a:rPr>
              <a:t>Le langage</a:t>
            </a:r>
          </a:p>
          <a:p>
            <a:pPr algn="ctr"/>
            <a:r>
              <a:rPr lang="fr-FR" sz="2000" dirty="0">
                <a:solidFill>
                  <a:srgbClr val="C00000"/>
                </a:solidFill>
              </a:rPr>
              <a:t> </a:t>
            </a:r>
          </a:p>
          <a:p>
            <a:pPr algn="ctr"/>
            <a:r>
              <a:rPr lang="fr-FR" sz="4400" dirty="0">
                <a:solidFill>
                  <a:srgbClr val="C00000"/>
                </a:solidFill>
              </a:rPr>
              <a:t>n’est  jamais innocent.</a:t>
            </a:r>
          </a:p>
          <a:p>
            <a:pPr algn="r"/>
            <a:endParaRPr lang="fr-FR" dirty="0"/>
          </a:p>
          <a:p>
            <a:pPr algn="r"/>
            <a:endParaRPr lang="fr-FR" b="1" dirty="0"/>
          </a:p>
          <a:p>
            <a:pPr algn="r"/>
            <a:endParaRPr lang="fr-FR" b="1" dirty="0"/>
          </a:p>
          <a:p>
            <a:pPr algn="r"/>
            <a:endParaRPr lang="fr-FR" b="1" dirty="0"/>
          </a:p>
          <a:p>
            <a:pPr algn="r"/>
            <a:r>
              <a:rPr lang="fr-FR" sz="2000" b="1" dirty="0"/>
              <a:t>Roland Barthes</a:t>
            </a:r>
          </a:p>
          <a:p>
            <a:pPr algn="r"/>
            <a:r>
              <a:rPr lang="fr-FR" sz="2000" i="1" dirty="0"/>
              <a:t>Le degré zéro de l’écriture, </a:t>
            </a:r>
            <a:r>
              <a:rPr lang="fr-FR" sz="2000" dirty="0"/>
              <a:t>1953.</a:t>
            </a:r>
          </a:p>
        </p:txBody>
      </p:sp>
    </p:spTree>
    <p:extLst>
      <p:ext uri="{BB962C8B-B14F-4D97-AF65-F5344CB8AC3E}">
        <p14:creationId xmlns:p14="http://schemas.microsoft.com/office/powerpoint/2010/main" val="30498170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864974" y="846670"/>
            <a:ext cx="7313826" cy="5170646"/>
          </a:xfrm>
          <a:prstGeom prst="rect">
            <a:avLst/>
          </a:prstGeom>
        </p:spPr>
        <p:txBody>
          <a:bodyPr wrap="square">
            <a:spAutoFit/>
          </a:bodyPr>
          <a:lstStyle/>
          <a:p>
            <a:pPr algn="ctr"/>
            <a:r>
              <a:rPr lang="fr-FR" sz="6000" dirty="0">
                <a:solidFill>
                  <a:srgbClr val="C00000"/>
                </a:solidFill>
              </a:rPr>
              <a:t>Le langage </a:t>
            </a:r>
          </a:p>
          <a:p>
            <a:pPr algn="ctr"/>
            <a:r>
              <a:rPr lang="fr-FR" sz="6000" dirty="0">
                <a:solidFill>
                  <a:srgbClr val="C00000"/>
                </a:solidFill>
              </a:rPr>
              <a:t>est la maison de l’être. </a:t>
            </a:r>
            <a:endParaRPr lang="de-DE" sz="6000" dirty="0">
              <a:solidFill>
                <a:srgbClr val="C00000"/>
              </a:solidFill>
            </a:endParaRPr>
          </a:p>
          <a:p>
            <a:pPr algn="ctr"/>
            <a:r>
              <a:rPr lang="fr-FR" sz="6000" dirty="0">
                <a:solidFill>
                  <a:srgbClr val="C00000"/>
                </a:solidFill>
              </a:rPr>
              <a:t>Dans son abri </a:t>
            </a:r>
          </a:p>
          <a:p>
            <a:pPr algn="ctr"/>
            <a:r>
              <a:rPr lang="fr-FR" sz="6000" dirty="0">
                <a:solidFill>
                  <a:srgbClr val="C00000"/>
                </a:solidFill>
              </a:rPr>
              <a:t>habite l’homme. </a:t>
            </a:r>
            <a:endParaRPr lang="de-DE" sz="6000" dirty="0">
              <a:solidFill>
                <a:srgbClr val="C00000"/>
              </a:solidFill>
            </a:endParaRPr>
          </a:p>
          <a:p>
            <a:pPr algn="ctr"/>
            <a:endParaRPr lang="de-DE" dirty="0">
              <a:solidFill>
                <a:srgbClr val="FF0000"/>
              </a:solidFill>
            </a:endParaRPr>
          </a:p>
          <a:p>
            <a:pPr algn="ctr"/>
            <a:r>
              <a:rPr lang="de-DE" b="1" dirty="0"/>
              <a:t>‟Die Sprache ist das Haus des Seins</a:t>
            </a:r>
          </a:p>
          <a:p>
            <a:pPr algn="ctr"/>
            <a:r>
              <a:rPr lang="de-DE" b="1" dirty="0"/>
              <a:t>In ihrer Behausung wohnt der Mensch.”</a:t>
            </a:r>
          </a:p>
          <a:p>
            <a:endParaRPr lang="fr-FR" dirty="0"/>
          </a:p>
          <a:p>
            <a:pPr algn="r"/>
            <a:r>
              <a:rPr lang="fr-FR" dirty="0"/>
              <a:t>Martin Heidegger : </a:t>
            </a:r>
            <a:r>
              <a:rPr lang="fr-FR" i="1" dirty="0"/>
              <a:t>Lettre sur l’humanisme. </a:t>
            </a:r>
            <a:endParaRPr lang="de-DE" i="1" dirty="0"/>
          </a:p>
        </p:txBody>
      </p:sp>
    </p:spTree>
    <p:extLst>
      <p:ext uri="{BB962C8B-B14F-4D97-AF65-F5344CB8AC3E}">
        <p14:creationId xmlns:p14="http://schemas.microsoft.com/office/powerpoint/2010/main" val="1225572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03A99DA6-5720-0143-A37A-5D0400338B3B}"/>
              </a:ext>
            </a:extLst>
          </p:cNvPr>
          <p:cNvSpPr/>
          <p:nvPr/>
        </p:nvSpPr>
        <p:spPr>
          <a:xfrm>
            <a:off x="171782" y="1064042"/>
            <a:ext cx="9236246" cy="3447098"/>
          </a:xfrm>
          <a:prstGeom prst="rect">
            <a:avLst/>
          </a:prstGeom>
        </p:spPr>
        <p:txBody>
          <a:bodyPr wrap="none">
            <a:spAutoFit/>
          </a:bodyPr>
          <a:lstStyle/>
          <a:p>
            <a:pPr algn="ctr"/>
            <a:r>
              <a:rPr lang="fr-FR" sz="4000" dirty="0">
                <a:solidFill>
                  <a:srgbClr val="0000FF"/>
                </a:solidFill>
              </a:rPr>
              <a:t> </a:t>
            </a:r>
            <a:r>
              <a:rPr lang="fr-FR" sz="4000" dirty="0">
                <a:cs typeface="Times New Roman" panose="02020603050405020304" pitchFamily="18" charset="0"/>
              </a:rPr>
              <a:t>Pour pouvoir profiter des notes </a:t>
            </a:r>
          </a:p>
          <a:p>
            <a:pPr algn="ctr"/>
            <a:r>
              <a:rPr lang="fr-FR" sz="4000" dirty="0">
                <a:cs typeface="Times New Roman" panose="02020603050405020304" pitchFamily="18" charset="0"/>
              </a:rPr>
              <a:t>qui accompagnent un certain nombre </a:t>
            </a:r>
          </a:p>
          <a:p>
            <a:pPr algn="ctr"/>
            <a:r>
              <a:rPr lang="fr-FR" sz="4000" dirty="0">
                <a:cs typeface="Times New Roman" panose="02020603050405020304" pitchFamily="18" charset="0"/>
              </a:rPr>
              <a:t>des diapositives et les explicitent, </a:t>
            </a:r>
          </a:p>
          <a:p>
            <a:pPr algn="ctr"/>
            <a:r>
              <a:rPr lang="fr-FR" sz="4000" dirty="0">
                <a:cs typeface="Times New Roman" panose="02020603050405020304" pitchFamily="18" charset="0"/>
              </a:rPr>
              <a:t>il est conseillé </a:t>
            </a:r>
          </a:p>
          <a:p>
            <a:pPr algn="ctr"/>
            <a:r>
              <a:rPr lang="fr-FR" sz="4000" dirty="0">
                <a:cs typeface="Times New Roman" panose="02020603050405020304" pitchFamily="18" charset="0"/>
              </a:rPr>
              <a:t>d’utilisez le  </a:t>
            </a:r>
            <a:r>
              <a:rPr lang="fr-FR" sz="4000" i="1" dirty="0">
                <a:cs typeface="Times New Roman" panose="02020603050405020304" pitchFamily="18" charset="0"/>
              </a:rPr>
              <a:t>mode présentateur</a:t>
            </a:r>
            <a:r>
              <a:rPr lang="fr-FR" sz="4000" dirty="0">
                <a:cs typeface="Times New Roman" panose="02020603050405020304" pitchFamily="18" charset="0"/>
              </a:rPr>
              <a:t>.</a:t>
            </a:r>
            <a:endParaRPr lang="fr-FR" dirty="0">
              <a:solidFill>
                <a:srgbClr val="0000FF"/>
              </a:solidFill>
              <a:cs typeface="Times New Roman" panose="02020603050405020304" pitchFamily="18" charset="0"/>
            </a:endParaRPr>
          </a:p>
          <a:p>
            <a:endParaRPr lang="fr-FR" dirty="0">
              <a:cs typeface="Times New Roman" panose="02020603050405020304" pitchFamily="18" charset="0"/>
            </a:endParaRPr>
          </a:p>
        </p:txBody>
      </p:sp>
      <p:pic>
        <p:nvPicPr>
          <p:cNvPr id="3" name="Grafik 2">
            <a:extLst>
              <a:ext uri="{FF2B5EF4-FFF2-40B4-BE49-F238E27FC236}">
                <a16:creationId xmlns:a16="http://schemas.microsoft.com/office/drawing/2014/main" id="{394A5009-E5CC-D243-8AB2-6BD86A62875D}"/>
              </a:ext>
            </a:extLst>
          </p:cNvPr>
          <p:cNvPicPr>
            <a:picLocks noChangeAspect="1"/>
          </p:cNvPicPr>
          <p:nvPr/>
        </p:nvPicPr>
        <p:blipFill>
          <a:blip r:embed="rId3"/>
          <a:stretch>
            <a:fillRect/>
          </a:stretch>
        </p:blipFill>
        <p:spPr>
          <a:xfrm>
            <a:off x="3624847" y="4447474"/>
            <a:ext cx="1894305" cy="1384300"/>
          </a:xfrm>
          <a:prstGeom prst="rect">
            <a:avLst/>
          </a:prstGeom>
        </p:spPr>
      </p:pic>
    </p:spTree>
    <p:extLst>
      <p:ext uri="{BB962C8B-B14F-4D97-AF65-F5344CB8AC3E}">
        <p14:creationId xmlns:p14="http://schemas.microsoft.com/office/powerpoint/2010/main" val="10452451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D53ECC71-79F7-264E-8EB0-673BAFA926EB}"/>
              </a:ext>
            </a:extLst>
          </p:cNvPr>
          <p:cNvSpPr/>
          <p:nvPr/>
        </p:nvSpPr>
        <p:spPr>
          <a:xfrm>
            <a:off x="1361024" y="961302"/>
            <a:ext cx="6421951" cy="4401205"/>
          </a:xfrm>
          <a:prstGeom prst="rect">
            <a:avLst/>
          </a:prstGeom>
        </p:spPr>
        <p:txBody>
          <a:bodyPr wrap="none">
            <a:spAutoFit/>
          </a:bodyPr>
          <a:lstStyle/>
          <a:p>
            <a:pPr>
              <a:defRPr/>
            </a:pPr>
            <a:r>
              <a:rPr lang="fr-FR" sz="6000" dirty="0">
                <a:solidFill>
                  <a:srgbClr val="0000FF"/>
                </a:solidFill>
                <a:latin typeface="Times New Roman" panose="02020603050405020304" pitchFamily="18" charset="0"/>
                <a:cs typeface="Times New Roman" panose="02020603050405020304" pitchFamily="18" charset="0"/>
              </a:rPr>
              <a:t>2- Double niveau </a:t>
            </a:r>
          </a:p>
          <a:p>
            <a:pPr>
              <a:defRPr/>
            </a:pPr>
            <a:r>
              <a:rPr lang="fr-FR" sz="6000" dirty="0">
                <a:solidFill>
                  <a:srgbClr val="0000FF"/>
                </a:solidFill>
                <a:latin typeface="Times New Roman" panose="02020603050405020304" pitchFamily="18" charset="0"/>
                <a:cs typeface="Times New Roman" panose="02020603050405020304" pitchFamily="18" charset="0"/>
              </a:rPr>
              <a:t>de communication</a:t>
            </a:r>
          </a:p>
          <a:p>
            <a:pPr>
              <a:defRPr/>
            </a:pPr>
            <a:endParaRPr lang="fr-FR" sz="2000" dirty="0">
              <a:solidFill>
                <a:srgbClr val="0000FF"/>
              </a:solidFill>
              <a:latin typeface="Times New Roman" panose="02020603050405020304" pitchFamily="18" charset="0"/>
              <a:cs typeface="Times New Roman" panose="02020603050405020304" pitchFamily="18" charset="0"/>
            </a:endParaRPr>
          </a:p>
          <a:p>
            <a:pPr>
              <a:defRPr/>
            </a:pPr>
            <a:r>
              <a:rPr lang="fr-FR" sz="6000" dirty="0">
                <a:solidFill>
                  <a:srgbClr val="0000FF"/>
                </a:solidFill>
                <a:latin typeface="Times New Roman" panose="02020603050405020304" pitchFamily="18" charset="0"/>
                <a:cs typeface="Times New Roman" panose="02020603050405020304" pitchFamily="18" charset="0"/>
              </a:rPr>
              <a:t>- Ce qui est dit</a:t>
            </a:r>
          </a:p>
          <a:p>
            <a:pPr>
              <a:defRPr/>
            </a:pPr>
            <a:endParaRPr lang="fr-FR" sz="2000" dirty="0">
              <a:solidFill>
                <a:srgbClr val="0000FF"/>
              </a:solidFill>
              <a:latin typeface="Times New Roman" panose="02020603050405020304" pitchFamily="18" charset="0"/>
              <a:cs typeface="Times New Roman" panose="02020603050405020304" pitchFamily="18" charset="0"/>
            </a:endParaRPr>
          </a:p>
          <a:p>
            <a:pPr>
              <a:defRPr/>
            </a:pPr>
            <a:r>
              <a:rPr lang="fr-FR" sz="6000" dirty="0">
                <a:solidFill>
                  <a:srgbClr val="0000FF"/>
                </a:solidFill>
                <a:latin typeface="Times New Roman" panose="02020603050405020304" pitchFamily="18" charset="0"/>
                <a:cs typeface="Times New Roman" panose="02020603050405020304" pitchFamily="18" charset="0"/>
              </a:rPr>
              <a:t>- Ce qui est exprimé</a:t>
            </a:r>
            <a:endParaRPr lang="fr-FR" sz="60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89650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Rechteck 1"/>
          <p:cNvSpPr/>
          <p:nvPr/>
        </p:nvSpPr>
        <p:spPr>
          <a:xfrm>
            <a:off x="1314641" y="957506"/>
            <a:ext cx="6739467" cy="5447645"/>
          </a:xfrm>
          <a:prstGeom prst="rect">
            <a:avLst/>
          </a:prstGeom>
        </p:spPr>
        <p:txBody>
          <a:bodyPr wrap="square">
            <a:spAutoFit/>
          </a:bodyPr>
          <a:lstStyle/>
          <a:p>
            <a:pPr algn="ctr"/>
            <a:endParaRPr lang="fr-FR" sz="6000" dirty="0">
              <a:solidFill>
                <a:srgbClr val="FF0000"/>
              </a:solidFill>
            </a:endParaRPr>
          </a:p>
          <a:p>
            <a:pPr algn="ctr"/>
            <a:r>
              <a:rPr lang="fr-FR" sz="6000" dirty="0">
                <a:solidFill>
                  <a:srgbClr val="0000FF"/>
                </a:solidFill>
                <a:latin typeface="Times New Roman" panose="02020603050405020304" pitchFamily="18" charset="0"/>
                <a:cs typeface="Times New Roman" panose="02020603050405020304" pitchFamily="18" charset="0"/>
              </a:rPr>
              <a:t>3- Double dimension </a:t>
            </a:r>
          </a:p>
          <a:p>
            <a:pPr algn="ctr"/>
            <a:endParaRPr lang="fr-FR" sz="2000" dirty="0">
              <a:solidFill>
                <a:srgbClr val="0000FF"/>
              </a:solidFill>
              <a:latin typeface="Times New Roman" panose="02020603050405020304" pitchFamily="18" charset="0"/>
              <a:cs typeface="Times New Roman" panose="02020603050405020304" pitchFamily="18" charset="0"/>
            </a:endParaRPr>
          </a:p>
          <a:p>
            <a:pPr algn="ctr"/>
            <a:r>
              <a:rPr lang="fr-FR" sz="6000" dirty="0">
                <a:solidFill>
                  <a:srgbClr val="0000FF"/>
                </a:solidFill>
                <a:latin typeface="Times New Roman" panose="02020603050405020304" pitchFamily="18" charset="0"/>
                <a:cs typeface="Times New Roman" panose="02020603050405020304" pitchFamily="18" charset="0"/>
              </a:rPr>
              <a:t>de l’apprentissage</a:t>
            </a:r>
          </a:p>
          <a:p>
            <a:pPr algn="ctr"/>
            <a:endParaRPr lang="fr-FR" sz="6000" i="1" dirty="0">
              <a:solidFill>
                <a:srgbClr val="0000FF"/>
              </a:solidFill>
              <a:latin typeface="Times New Roman" panose="02020603050405020304" pitchFamily="18" charset="0"/>
              <a:cs typeface="Times New Roman" panose="02020603050405020304" pitchFamily="18" charset="0"/>
            </a:endParaRPr>
          </a:p>
          <a:p>
            <a:pPr algn="ctr"/>
            <a:endParaRPr lang="fr-FR" sz="6000" i="1" dirty="0">
              <a:solidFill>
                <a:srgbClr val="0000FF"/>
              </a:solidFill>
              <a:latin typeface="Times New Roman" panose="02020603050405020304" pitchFamily="18" charset="0"/>
              <a:cs typeface="Times New Roman" panose="02020603050405020304" pitchFamily="18" charset="0"/>
            </a:endParaRPr>
          </a:p>
          <a:p>
            <a:pPr algn="r"/>
            <a:endParaRPr lang="de-DE" sz="28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3267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bgerundetes Rechteck 3">
            <a:extLst>
              <a:ext uri="{FF2B5EF4-FFF2-40B4-BE49-F238E27FC236}">
                <a16:creationId xmlns:a16="http://schemas.microsoft.com/office/drawing/2014/main" id="{BB9AC1D2-31AD-C642-8758-FBB11CE6BB23}"/>
              </a:ext>
            </a:extLst>
          </p:cNvPr>
          <p:cNvSpPr/>
          <p:nvPr/>
        </p:nvSpPr>
        <p:spPr>
          <a:xfrm>
            <a:off x="3191850" y="818778"/>
            <a:ext cx="3132536" cy="504007"/>
          </a:xfrm>
          <a:prstGeom prst="roundRect">
            <a:avLst/>
          </a:prstGeom>
          <a:solidFill>
            <a:schemeClr val="accent2">
              <a:lumMod val="60000"/>
              <a:lumOff val="40000"/>
            </a:schemeClr>
          </a:solidFill>
        </p:spPr>
        <p:style>
          <a:lnRef idx="1">
            <a:schemeClr val="accent4"/>
          </a:lnRef>
          <a:fillRef idx="3">
            <a:schemeClr val="accent4"/>
          </a:fillRef>
          <a:effectRef idx="2">
            <a:schemeClr val="accent4"/>
          </a:effectRef>
          <a:fontRef idx="minor">
            <a:schemeClr val="lt1"/>
          </a:fontRef>
        </p:style>
        <p:txBody>
          <a:bodyPr anchor="ctr"/>
          <a:lstStyle/>
          <a:p>
            <a:pPr algn="ctr">
              <a:defRPr/>
            </a:pPr>
            <a:endParaRPr lang="fr-FR" sz="2000" dirty="0">
              <a:solidFill>
                <a:schemeClr val="tx1"/>
              </a:solidFill>
            </a:endParaRPr>
          </a:p>
          <a:p>
            <a:pPr algn="ctr">
              <a:defRPr/>
            </a:pPr>
            <a:r>
              <a:rPr lang="fr-FR" sz="2000" dirty="0">
                <a:solidFill>
                  <a:schemeClr val="tx1"/>
                </a:solidFill>
              </a:rPr>
              <a:t>Acquisition de la langue</a:t>
            </a:r>
          </a:p>
          <a:p>
            <a:pPr algn="ctr">
              <a:defRPr/>
            </a:pPr>
            <a:endParaRPr lang="fr-FR" sz="2000" dirty="0">
              <a:solidFill>
                <a:schemeClr val="tx1"/>
              </a:solidFill>
            </a:endParaRPr>
          </a:p>
        </p:txBody>
      </p:sp>
      <p:sp>
        <p:nvSpPr>
          <p:cNvPr id="5" name="Abgerundetes Rechteck 4">
            <a:extLst>
              <a:ext uri="{FF2B5EF4-FFF2-40B4-BE49-F238E27FC236}">
                <a16:creationId xmlns:a16="http://schemas.microsoft.com/office/drawing/2014/main" id="{8E9707DD-560C-8E4C-B869-037D16D7FEF0}"/>
              </a:ext>
            </a:extLst>
          </p:cNvPr>
          <p:cNvSpPr/>
          <p:nvPr/>
        </p:nvSpPr>
        <p:spPr>
          <a:xfrm>
            <a:off x="2058376" y="1701404"/>
            <a:ext cx="1079897" cy="269081"/>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a:defRPr/>
            </a:pPr>
            <a:r>
              <a:rPr lang="fr-FR" sz="1050" dirty="0"/>
              <a:t>Prononciation</a:t>
            </a:r>
          </a:p>
        </p:txBody>
      </p:sp>
      <p:sp>
        <p:nvSpPr>
          <p:cNvPr id="6" name="Abgerundetes Rechteck 5">
            <a:extLst>
              <a:ext uri="{FF2B5EF4-FFF2-40B4-BE49-F238E27FC236}">
                <a16:creationId xmlns:a16="http://schemas.microsoft.com/office/drawing/2014/main" id="{7CE5D1E3-9C48-BF4D-806B-48408618CD57}"/>
              </a:ext>
            </a:extLst>
          </p:cNvPr>
          <p:cNvSpPr/>
          <p:nvPr/>
        </p:nvSpPr>
        <p:spPr>
          <a:xfrm>
            <a:off x="3246619" y="1701404"/>
            <a:ext cx="1079897" cy="269081"/>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a:defRPr/>
            </a:pPr>
            <a:r>
              <a:rPr lang="fr-FR" sz="1050"/>
              <a:t>Lexique</a:t>
            </a:r>
          </a:p>
        </p:txBody>
      </p:sp>
      <p:sp>
        <p:nvSpPr>
          <p:cNvPr id="7" name="Abgerundetes Rechteck 6">
            <a:extLst>
              <a:ext uri="{FF2B5EF4-FFF2-40B4-BE49-F238E27FC236}">
                <a16:creationId xmlns:a16="http://schemas.microsoft.com/office/drawing/2014/main" id="{78C2BE54-A4A4-B848-B5BC-91E00D4833F7}"/>
              </a:ext>
            </a:extLst>
          </p:cNvPr>
          <p:cNvSpPr/>
          <p:nvPr/>
        </p:nvSpPr>
        <p:spPr>
          <a:xfrm>
            <a:off x="4542019" y="1701404"/>
            <a:ext cx="1079897" cy="269081"/>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a:defRPr/>
            </a:pPr>
            <a:r>
              <a:rPr lang="fr-FR" sz="1050"/>
              <a:t>Grammaire</a:t>
            </a:r>
          </a:p>
        </p:txBody>
      </p:sp>
      <p:sp>
        <p:nvSpPr>
          <p:cNvPr id="8" name="Abgerundetes Rechteck 7">
            <a:extLst>
              <a:ext uri="{FF2B5EF4-FFF2-40B4-BE49-F238E27FC236}">
                <a16:creationId xmlns:a16="http://schemas.microsoft.com/office/drawing/2014/main" id="{716413AA-210D-F84E-8547-98A01139365F}"/>
              </a:ext>
            </a:extLst>
          </p:cNvPr>
          <p:cNvSpPr/>
          <p:nvPr/>
        </p:nvSpPr>
        <p:spPr>
          <a:xfrm>
            <a:off x="5730263" y="1701404"/>
            <a:ext cx="1458516" cy="269081"/>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a:defRPr/>
            </a:pPr>
            <a:r>
              <a:rPr lang="fr-FR" sz="1050"/>
              <a:t>Aspects interculturel</a:t>
            </a:r>
            <a:r>
              <a:rPr lang="fr-FR" sz="1200"/>
              <a:t>s</a:t>
            </a:r>
            <a:endParaRPr lang="fr-FR" sz="1050"/>
          </a:p>
        </p:txBody>
      </p:sp>
      <p:sp>
        <p:nvSpPr>
          <p:cNvPr id="9" name="Textfeld 6">
            <a:extLst>
              <a:ext uri="{FF2B5EF4-FFF2-40B4-BE49-F238E27FC236}">
                <a16:creationId xmlns:a16="http://schemas.microsoft.com/office/drawing/2014/main" id="{D8ECB166-7B92-8248-8664-D9EDCA6719F3}"/>
              </a:ext>
            </a:extLst>
          </p:cNvPr>
          <p:cNvSpPr txBox="1">
            <a:spLocks noChangeArrowheads="1"/>
          </p:cNvSpPr>
          <p:nvPr/>
        </p:nvSpPr>
        <p:spPr bwMode="auto">
          <a:xfrm>
            <a:off x="627244" y="1538288"/>
            <a:ext cx="1269206"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r-FR" altLang="de-DE" sz="1350" b="1" dirty="0">
                <a:latin typeface="Calibri" panose="020F0502020204030204" pitchFamily="34" charset="0"/>
              </a:rPr>
              <a:t>Objectifs linguistiques </a:t>
            </a:r>
          </a:p>
          <a:p>
            <a:pPr eaLnBrk="1" hangingPunct="1"/>
            <a:r>
              <a:rPr lang="fr-FR" altLang="de-DE" sz="1350" b="1" dirty="0">
                <a:latin typeface="Calibri" panose="020F0502020204030204" pitchFamily="34" charset="0"/>
              </a:rPr>
              <a:t>et interculturels</a:t>
            </a:r>
          </a:p>
        </p:txBody>
      </p:sp>
      <p:sp>
        <p:nvSpPr>
          <p:cNvPr id="10" name="Textfeld 7">
            <a:extLst>
              <a:ext uri="{FF2B5EF4-FFF2-40B4-BE49-F238E27FC236}">
                <a16:creationId xmlns:a16="http://schemas.microsoft.com/office/drawing/2014/main" id="{67637D56-B7E1-A040-B345-6B994BA7EEB1}"/>
              </a:ext>
            </a:extLst>
          </p:cNvPr>
          <p:cNvSpPr txBox="1">
            <a:spLocks noChangeArrowheads="1"/>
          </p:cNvSpPr>
          <p:nvPr/>
        </p:nvSpPr>
        <p:spPr bwMode="auto">
          <a:xfrm>
            <a:off x="627244" y="2996804"/>
            <a:ext cx="1026319" cy="715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r-FR" altLang="de-DE" sz="1350" b="1" dirty="0">
                <a:latin typeface="Calibri" panose="020F0502020204030204" pitchFamily="34" charset="0"/>
              </a:rPr>
              <a:t>Objectifs</a:t>
            </a:r>
          </a:p>
          <a:p>
            <a:pPr eaLnBrk="1" hangingPunct="1"/>
            <a:r>
              <a:rPr lang="fr-FR" altLang="de-DE" sz="1350" b="1" dirty="0" err="1">
                <a:latin typeface="Calibri" panose="020F0502020204030204" pitchFamily="34" charset="0"/>
              </a:rPr>
              <a:t>comporte-mentaux</a:t>
            </a:r>
            <a:endParaRPr lang="fr-FR" altLang="de-DE" sz="1350" b="1" dirty="0">
              <a:latin typeface="Calibri" panose="020F0502020204030204" pitchFamily="34" charset="0"/>
            </a:endParaRPr>
          </a:p>
        </p:txBody>
      </p:sp>
      <p:sp>
        <p:nvSpPr>
          <p:cNvPr id="11" name="Abgerundetes Rechteck 10">
            <a:extLst>
              <a:ext uri="{FF2B5EF4-FFF2-40B4-BE49-F238E27FC236}">
                <a16:creationId xmlns:a16="http://schemas.microsoft.com/office/drawing/2014/main" id="{5D5173B0-C377-CB4F-9E99-6339A3222584}"/>
              </a:ext>
            </a:extLst>
          </p:cNvPr>
          <p:cNvSpPr/>
          <p:nvPr/>
        </p:nvSpPr>
        <p:spPr>
          <a:xfrm>
            <a:off x="3084694" y="2240757"/>
            <a:ext cx="2375297" cy="216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200" dirty="0"/>
              <a:t>Compétence acquisitionnelle</a:t>
            </a:r>
          </a:p>
        </p:txBody>
      </p:sp>
      <p:cxnSp>
        <p:nvCxnSpPr>
          <p:cNvPr id="12" name="Gerade Verbindung mit Pfeil 11">
            <a:extLst>
              <a:ext uri="{FF2B5EF4-FFF2-40B4-BE49-F238E27FC236}">
                <a16:creationId xmlns:a16="http://schemas.microsoft.com/office/drawing/2014/main" id="{E7648F59-E482-624B-9F0F-329D2AD25564}"/>
              </a:ext>
            </a:extLst>
          </p:cNvPr>
          <p:cNvCxnSpPr>
            <a:stCxn id="11" idx="0"/>
            <a:endCxn id="7" idx="2"/>
          </p:cNvCxnSpPr>
          <p:nvPr/>
        </p:nvCxnSpPr>
        <p:spPr>
          <a:xfrm rot="5400000" flipH="1" flipV="1">
            <a:off x="4542019" y="1700213"/>
            <a:ext cx="270272" cy="8108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12">
            <a:extLst>
              <a:ext uri="{FF2B5EF4-FFF2-40B4-BE49-F238E27FC236}">
                <a16:creationId xmlns:a16="http://schemas.microsoft.com/office/drawing/2014/main" id="{0EC72083-BE9E-B344-9C56-26B01FB525F2}"/>
              </a:ext>
            </a:extLst>
          </p:cNvPr>
          <p:cNvCxnSpPr>
            <a:stCxn id="11" idx="0"/>
            <a:endCxn id="8" idx="2"/>
          </p:cNvCxnSpPr>
          <p:nvPr/>
        </p:nvCxnSpPr>
        <p:spPr>
          <a:xfrm rot="5400000" flipH="1" flipV="1">
            <a:off x="5230201" y="1012032"/>
            <a:ext cx="270272" cy="21871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Gerade Verbindung mit Pfeil 13">
            <a:extLst>
              <a:ext uri="{FF2B5EF4-FFF2-40B4-BE49-F238E27FC236}">
                <a16:creationId xmlns:a16="http://schemas.microsoft.com/office/drawing/2014/main" id="{68941BCB-A1FA-DF48-8E60-3E0A37A551B4}"/>
              </a:ext>
            </a:extLst>
          </p:cNvPr>
          <p:cNvCxnSpPr>
            <a:stCxn id="11" idx="0"/>
            <a:endCxn id="6" idx="2"/>
          </p:cNvCxnSpPr>
          <p:nvPr/>
        </p:nvCxnSpPr>
        <p:spPr>
          <a:xfrm rot="16200000" flipV="1">
            <a:off x="3893724" y="1862733"/>
            <a:ext cx="270272" cy="485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Gerade Verbindung mit Pfeil 14">
            <a:extLst>
              <a:ext uri="{FF2B5EF4-FFF2-40B4-BE49-F238E27FC236}">
                <a16:creationId xmlns:a16="http://schemas.microsoft.com/office/drawing/2014/main" id="{7338DC33-9EC7-CA4E-AA1C-55AE66B023EA}"/>
              </a:ext>
            </a:extLst>
          </p:cNvPr>
          <p:cNvCxnSpPr>
            <a:stCxn id="11" idx="0"/>
            <a:endCxn id="5" idx="2"/>
          </p:cNvCxnSpPr>
          <p:nvPr/>
        </p:nvCxnSpPr>
        <p:spPr>
          <a:xfrm rot="16200000" flipV="1">
            <a:off x="3299602" y="1268611"/>
            <a:ext cx="270272" cy="16740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feld 20">
            <a:extLst>
              <a:ext uri="{FF2B5EF4-FFF2-40B4-BE49-F238E27FC236}">
                <a16:creationId xmlns:a16="http://schemas.microsoft.com/office/drawing/2014/main" id="{E4DAEBAE-E39D-E442-98E5-CBC975322343}"/>
              </a:ext>
            </a:extLst>
          </p:cNvPr>
          <p:cNvSpPr txBox="1">
            <a:spLocks noChangeArrowheads="1"/>
          </p:cNvSpPr>
          <p:nvPr/>
        </p:nvSpPr>
        <p:spPr bwMode="auto">
          <a:xfrm>
            <a:off x="2003606" y="2888457"/>
            <a:ext cx="1757212"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r-FR" altLang="de-DE" sz="1050" dirty="0">
                <a:solidFill>
                  <a:srgbClr val="0070C0"/>
                </a:solidFill>
                <a:latin typeface="Calibri" panose="020F0502020204030204" pitchFamily="34" charset="0"/>
              </a:rPr>
              <a:t>Développement  des </a:t>
            </a:r>
          </a:p>
          <a:p>
            <a:pPr eaLnBrk="1" hangingPunct="1"/>
            <a:r>
              <a:rPr lang="fr-FR" altLang="de-DE" sz="1050" dirty="0">
                <a:solidFill>
                  <a:srgbClr val="0070C0"/>
                </a:solidFill>
                <a:latin typeface="Calibri" panose="020F0502020204030204" pitchFamily="34" charset="0"/>
              </a:rPr>
              <a:t>attitudes et comportements </a:t>
            </a:r>
          </a:p>
          <a:p>
            <a:pPr eaLnBrk="1" hangingPunct="1"/>
            <a:r>
              <a:rPr lang="fr-FR" altLang="de-DE" sz="1050" dirty="0">
                <a:solidFill>
                  <a:srgbClr val="0070C0"/>
                </a:solidFill>
                <a:latin typeface="Calibri" panose="020F0502020204030204" pitchFamily="34" charset="0"/>
              </a:rPr>
              <a:t>qui facilitent l‘apprentissage</a:t>
            </a:r>
          </a:p>
        </p:txBody>
      </p:sp>
      <p:sp>
        <p:nvSpPr>
          <p:cNvPr id="17" name="Textfeld 21">
            <a:extLst>
              <a:ext uri="{FF2B5EF4-FFF2-40B4-BE49-F238E27FC236}">
                <a16:creationId xmlns:a16="http://schemas.microsoft.com/office/drawing/2014/main" id="{395D2B6B-B7B4-0D44-A453-583F5316B883}"/>
              </a:ext>
            </a:extLst>
          </p:cNvPr>
          <p:cNvSpPr txBox="1">
            <a:spLocks noChangeArrowheads="1"/>
          </p:cNvSpPr>
          <p:nvPr/>
        </p:nvSpPr>
        <p:spPr bwMode="auto">
          <a:xfrm>
            <a:off x="3894319" y="2834879"/>
            <a:ext cx="1835944"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r-FR" altLang="de-DE" sz="1050" dirty="0">
                <a:solidFill>
                  <a:srgbClr val="0070C0"/>
                </a:solidFill>
                <a:latin typeface="Calibri" panose="020F0502020204030204" pitchFamily="34" charset="0"/>
              </a:rPr>
              <a:t>Développement  d’attitudes, comportements et  aptitudes</a:t>
            </a:r>
          </a:p>
          <a:p>
            <a:pPr eaLnBrk="1" hangingPunct="1"/>
            <a:r>
              <a:rPr lang="fr-FR" altLang="de-DE" sz="1050" dirty="0">
                <a:solidFill>
                  <a:srgbClr val="0070C0"/>
                </a:solidFill>
                <a:latin typeface="Calibri" panose="020F0502020204030204" pitchFamily="34" charset="0"/>
              </a:rPr>
              <a:t>qui facilitent le processus d‘apprentissage</a:t>
            </a:r>
          </a:p>
        </p:txBody>
      </p:sp>
      <p:cxnSp>
        <p:nvCxnSpPr>
          <p:cNvPr id="18" name="Gerade Verbindung mit Pfeil 17">
            <a:extLst>
              <a:ext uri="{FF2B5EF4-FFF2-40B4-BE49-F238E27FC236}">
                <a16:creationId xmlns:a16="http://schemas.microsoft.com/office/drawing/2014/main" id="{F1D76A7F-8DB9-AE42-9883-6C1E9071B16B}"/>
              </a:ext>
            </a:extLst>
          </p:cNvPr>
          <p:cNvCxnSpPr>
            <a:cxnSpLocks/>
            <a:stCxn id="5" idx="0"/>
            <a:endCxn id="4" idx="2"/>
          </p:cNvCxnSpPr>
          <p:nvPr/>
        </p:nvCxnSpPr>
        <p:spPr>
          <a:xfrm flipV="1">
            <a:off x="2598325" y="1322785"/>
            <a:ext cx="2159793" cy="3786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Gerade Verbindung mit Pfeil 18">
            <a:extLst>
              <a:ext uri="{FF2B5EF4-FFF2-40B4-BE49-F238E27FC236}">
                <a16:creationId xmlns:a16="http://schemas.microsoft.com/office/drawing/2014/main" id="{719972AB-3BC2-6043-A9C4-2E010CA54B8E}"/>
              </a:ext>
            </a:extLst>
          </p:cNvPr>
          <p:cNvCxnSpPr>
            <a:cxnSpLocks/>
            <a:stCxn id="6" idx="0"/>
            <a:endCxn id="4" idx="2"/>
          </p:cNvCxnSpPr>
          <p:nvPr/>
        </p:nvCxnSpPr>
        <p:spPr>
          <a:xfrm flipV="1">
            <a:off x="3786568" y="1322785"/>
            <a:ext cx="971550" cy="3786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Gerade Verbindung mit Pfeil 19">
            <a:extLst>
              <a:ext uri="{FF2B5EF4-FFF2-40B4-BE49-F238E27FC236}">
                <a16:creationId xmlns:a16="http://schemas.microsoft.com/office/drawing/2014/main" id="{A5691340-94A5-2B4C-B26D-D068ED4D7074}"/>
              </a:ext>
            </a:extLst>
          </p:cNvPr>
          <p:cNvCxnSpPr>
            <a:cxnSpLocks/>
            <a:stCxn id="7" idx="0"/>
            <a:endCxn id="4" idx="2"/>
          </p:cNvCxnSpPr>
          <p:nvPr/>
        </p:nvCxnSpPr>
        <p:spPr>
          <a:xfrm flipH="1" flipV="1">
            <a:off x="4758118" y="1322785"/>
            <a:ext cx="323850" cy="3786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Gerade Verbindung mit Pfeil 20">
            <a:extLst>
              <a:ext uri="{FF2B5EF4-FFF2-40B4-BE49-F238E27FC236}">
                <a16:creationId xmlns:a16="http://schemas.microsoft.com/office/drawing/2014/main" id="{ADCC904A-3603-E34A-B781-AFC43967EBE7}"/>
              </a:ext>
            </a:extLst>
          </p:cNvPr>
          <p:cNvCxnSpPr>
            <a:cxnSpLocks/>
            <a:stCxn id="8" idx="0"/>
            <a:endCxn id="4" idx="2"/>
          </p:cNvCxnSpPr>
          <p:nvPr/>
        </p:nvCxnSpPr>
        <p:spPr>
          <a:xfrm flipH="1" flipV="1">
            <a:off x="4758118" y="1322785"/>
            <a:ext cx="1701403" cy="3786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Gerade Verbindung mit Pfeil 21">
            <a:extLst>
              <a:ext uri="{FF2B5EF4-FFF2-40B4-BE49-F238E27FC236}">
                <a16:creationId xmlns:a16="http://schemas.microsoft.com/office/drawing/2014/main" id="{FF1F73ED-A40C-2647-8621-BCBFE2EF60B9}"/>
              </a:ext>
            </a:extLst>
          </p:cNvPr>
          <p:cNvCxnSpPr>
            <a:stCxn id="16" idx="0"/>
            <a:endCxn id="11" idx="2"/>
          </p:cNvCxnSpPr>
          <p:nvPr/>
        </p:nvCxnSpPr>
        <p:spPr>
          <a:xfrm flipV="1">
            <a:off x="2882212" y="2457451"/>
            <a:ext cx="1390131" cy="431006"/>
          </a:xfrm>
          <a:prstGeom prst="straightConnector1">
            <a:avLst/>
          </a:prstGeom>
          <a:ln w="1905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3" name="Gerade Verbindung mit Pfeil 22">
            <a:extLst>
              <a:ext uri="{FF2B5EF4-FFF2-40B4-BE49-F238E27FC236}">
                <a16:creationId xmlns:a16="http://schemas.microsoft.com/office/drawing/2014/main" id="{5B83BD50-2240-C24D-A5C0-C545A8612F0D}"/>
              </a:ext>
            </a:extLst>
          </p:cNvPr>
          <p:cNvCxnSpPr>
            <a:stCxn id="17" idx="0"/>
            <a:endCxn id="11" idx="2"/>
          </p:cNvCxnSpPr>
          <p:nvPr/>
        </p:nvCxnSpPr>
        <p:spPr>
          <a:xfrm flipH="1" flipV="1">
            <a:off x="4272343" y="2457451"/>
            <a:ext cx="539948" cy="377428"/>
          </a:xfrm>
          <a:prstGeom prst="straightConnector1">
            <a:avLst/>
          </a:prstGeom>
          <a:ln w="1905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4" name="Abgerundetes Rechteck 23">
            <a:extLst>
              <a:ext uri="{FF2B5EF4-FFF2-40B4-BE49-F238E27FC236}">
                <a16:creationId xmlns:a16="http://schemas.microsoft.com/office/drawing/2014/main" id="{B6D80D2A-C74B-0E45-A610-7A66D6556632}"/>
              </a:ext>
            </a:extLst>
          </p:cNvPr>
          <p:cNvSpPr/>
          <p:nvPr/>
        </p:nvSpPr>
        <p:spPr>
          <a:xfrm>
            <a:off x="2111953" y="3699272"/>
            <a:ext cx="917972" cy="270272"/>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fr-FR" sz="900"/>
              <a:t>A chacun </a:t>
            </a:r>
          </a:p>
          <a:p>
            <a:pPr algn="ctr">
              <a:defRPr/>
            </a:pPr>
            <a:r>
              <a:rPr lang="fr-FR" sz="900"/>
              <a:t>son chemin</a:t>
            </a:r>
          </a:p>
        </p:txBody>
      </p:sp>
      <p:sp>
        <p:nvSpPr>
          <p:cNvPr id="25" name="Abgerundetes Rechteck 24">
            <a:extLst>
              <a:ext uri="{FF2B5EF4-FFF2-40B4-BE49-F238E27FC236}">
                <a16:creationId xmlns:a16="http://schemas.microsoft.com/office/drawing/2014/main" id="{BFEB2945-313C-E24D-8B2B-74931C368134}"/>
              </a:ext>
            </a:extLst>
          </p:cNvPr>
          <p:cNvSpPr/>
          <p:nvPr/>
        </p:nvSpPr>
        <p:spPr>
          <a:xfrm>
            <a:off x="2111953" y="4076701"/>
            <a:ext cx="917972" cy="270272"/>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fr-FR" sz="900" dirty="0"/>
              <a:t>A chacun son  rythme</a:t>
            </a:r>
          </a:p>
        </p:txBody>
      </p:sp>
      <p:sp>
        <p:nvSpPr>
          <p:cNvPr id="26" name="Abgerundetes Rechteck 25">
            <a:extLst>
              <a:ext uri="{FF2B5EF4-FFF2-40B4-BE49-F238E27FC236}">
                <a16:creationId xmlns:a16="http://schemas.microsoft.com/office/drawing/2014/main" id="{35E2645D-3341-0247-9499-A9BBDE1D39F1}"/>
              </a:ext>
            </a:extLst>
          </p:cNvPr>
          <p:cNvSpPr/>
          <p:nvPr/>
        </p:nvSpPr>
        <p:spPr>
          <a:xfrm>
            <a:off x="2111954" y="4487466"/>
            <a:ext cx="1079896" cy="291703"/>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fr-FR" sz="900" dirty="0"/>
              <a:t>Chacun est sa propre référence</a:t>
            </a:r>
          </a:p>
        </p:txBody>
      </p:sp>
      <p:sp>
        <p:nvSpPr>
          <p:cNvPr id="27" name="Abgerundetes Rechteck 26">
            <a:extLst>
              <a:ext uri="{FF2B5EF4-FFF2-40B4-BE49-F238E27FC236}">
                <a16:creationId xmlns:a16="http://schemas.microsoft.com/office/drawing/2014/main" id="{53232B23-EDBD-664E-876D-C3F083AD079F}"/>
              </a:ext>
            </a:extLst>
          </p:cNvPr>
          <p:cNvSpPr/>
          <p:nvPr/>
        </p:nvSpPr>
        <p:spPr>
          <a:xfrm>
            <a:off x="2111954" y="4887517"/>
            <a:ext cx="1079893" cy="269081"/>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fr-FR" sz="900"/>
              <a:t>Présence dans l’ici et maintenant</a:t>
            </a:r>
          </a:p>
        </p:txBody>
      </p:sp>
      <p:sp>
        <p:nvSpPr>
          <p:cNvPr id="28" name="Abgerundetes Rechteck 27">
            <a:extLst>
              <a:ext uri="{FF2B5EF4-FFF2-40B4-BE49-F238E27FC236}">
                <a16:creationId xmlns:a16="http://schemas.microsoft.com/office/drawing/2014/main" id="{FF0F74E6-EC7A-B944-BAF6-2FBD9BC0A9FE}"/>
              </a:ext>
            </a:extLst>
          </p:cNvPr>
          <p:cNvSpPr/>
          <p:nvPr/>
        </p:nvSpPr>
        <p:spPr>
          <a:xfrm>
            <a:off x="2111953" y="5264944"/>
            <a:ext cx="1079897" cy="270272"/>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fr-FR" sz="900"/>
              <a:t>Confiance en soi et dans les autres</a:t>
            </a:r>
          </a:p>
        </p:txBody>
      </p:sp>
      <p:cxnSp>
        <p:nvCxnSpPr>
          <p:cNvPr id="29" name="Gerade Verbindung 28">
            <a:extLst>
              <a:ext uri="{FF2B5EF4-FFF2-40B4-BE49-F238E27FC236}">
                <a16:creationId xmlns:a16="http://schemas.microsoft.com/office/drawing/2014/main" id="{40CAA445-B4F3-314D-A9B1-DA76B730CC69}"/>
              </a:ext>
            </a:extLst>
          </p:cNvPr>
          <p:cNvCxnSpPr>
            <a:stCxn id="16" idx="1"/>
          </p:cNvCxnSpPr>
          <p:nvPr/>
        </p:nvCxnSpPr>
        <p:spPr>
          <a:xfrm flipH="1">
            <a:off x="1841682" y="3176998"/>
            <a:ext cx="161924" cy="143656"/>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Gerade Verbindung 29">
            <a:extLst>
              <a:ext uri="{FF2B5EF4-FFF2-40B4-BE49-F238E27FC236}">
                <a16:creationId xmlns:a16="http://schemas.microsoft.com/office/drawing/2014/main" id="{97A0B442-AC52-5B48-904F-6B5D292F697E}"/>
              </a:ext>
            </a:extLst>
          </p:cNvPr>
          <p:cNvCxnSpPr/>
          <p:nvPr/>
        </p:nvCxnSpPr>
        <p:spPr>
          <a:xfrm rot="5400000">
            <a:off x="815362" y="4346972"/>
            <a:ext cx="205263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Gerade Verbindung 30">
            <a:extLst>
              <a:ext uri="{FF2B5EF4-FFF2-40B4-BE49-F238E27FC236}">
                <a16:creationId xmlns:a16="http://schemas.microsoft.com/office/drawing/2014/main" id="{437BE737-C5CB-7947-A2A6-205040C6619C}"/>
              </a:ext>
            </a:extLst>
          </p:cNvPr>
          <p:cNvCxnSpPr>
            <a:endCxn id="28" idx="1"/>
          </p:cNvCxnSpPr>
          <p:nvPr/>
        </p:nvCxnSpPr>
        <p:spPr>
          <a:xfrm>
            <a:off x="1841682" y="5373291"/>
            <a:ext cx="270272" cy="27384"/>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Gerade Verbindung 31">
            <a:extLst>
              <a:ext uri="{FF2B5EF4-FFF2-40B4-BE49-F238E27FC236}">
                <a16:creationId xmlns:a16="http://schemas.microsoft.com/office/drawing/2014/main" id="{FF02D619-E02F-A94D-BCA4-4DD5C7563A60}"/>
              </a:ext>
            </a:extLst>
          </p:cNvPr>
          <p:cNvCxnSpPr>
            <a:cxnSpLocks/>
            <a:endCxn id="27" idx="1"/>
          </p:cNvCxnSpPr>
          <p:nvPr/>
        </p:nvCxnSpPr>
        <p:spPr>
          <a:xfrm>
            <a:off x="1841682" y="4994672"/>
            <a:ext cx="270272" cy="27386"/>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Gerade Verbindung 32">
            <a:extLst>
              <a:ext uri="{FF2B5EF4-FFF2-40B4-BE49-F238E27FC236}">
                <a16:creationId xmlns:a16="http://schemas.microsoft.com/office/drawing/2014/main" id="{98F44776-0C85-CF45-BF0A-922FE7DB6E46}"/>
              </a:ext>
            </a:extLst>
          </p:cNvPr>
          <p:cNvCxnSpPr>
            <a:cxnSpLocks/>
            <a:endCxn id="26" idx="1"/>
          </p:cNvCxnSpPr>
          <p:nvPr/>
        </p:nvCxnSpPr>
        <p:spPr>
          <a:xfrm>
            <a:off x="1841682" y="4595813"/>
            <a:ext cx="270272" cy="37505"/>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Gerade Verbindung 33">
            <a:extLst>
              <a:ext uri="{FF2B5EF4-FFF2-40B4-BE49-F238E27FC236}">
                <a16:creationId xmlns:a16="http://schemas.microsoft.com/office/drawing/2014/main" id="{E8423F79-605B-9C4A-BCB1-470EB03E3B16}"/>
              </a:ext>
            </a:extLst>
          </p:cNvPr>
          <p:cNvCxnSpPr>
            <a:endCxn id="25" idx="1"/>
          </p:cNvCxnSpPr>
          <p:nvPr/>
        </p:nvCxnSpPr>
        <p:spPr>
          <a:xfrm>
            <a:off x="1841682" y="4185047"/>
            <a:ext cx="270272" cy="27384"/>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Gerade Verbindung 34">
            <a:extLst>
              <a:ext uri="{FF2B5EF4-FFF2-40B4-BE49-F238E27FC236}">
                <a16:creationId xmlns:a16="http://schemas.microsoft.com/office/drawing/2014/main" id="{846F2A44-1E65-2D4E-BC22-7E9B67F0725E}"/>
              </a:ext>
            </a:extLst>
          </p:cNvPr>
          <p:cNvCxnSpPr>
            <a:endCxn id="24" idx="1"/>
          </p:cNvCxnSpPr>
          <p:nvPr/>
        </p:nvCxnSpPr>
        <p:spPr>
          <a:xfrm>
            <a:off x="1841682" y="3807619"/>
            <a:ext cx="270272" cy="26194"/>
          </a:xfrm>
          <a:prstGeom prst="line">
            <a:avLst/>
          </a:prstGeom>
        </p:spPr>
        <p:style>
          <a:lnRef idx="1">
            <a:schemeClr val="accent1"/>
          </a:lnRef>
          <a:fillRef idx="0">
            <a:schemeClr val="accent1"/>
          </a:fillRef>
          <a:effectRef idx="0">
            <a:schemeClr val="accent1"/>
          </a:effectRef>
          <a:fontRef idx="minor">
            <a:schemeClr val="tx1"/>
          </a:fontRef>
        </p:style>
      </p:cxnSp>
      <p:sp>
        <p:nvSpPr>
          <p:cNvPr id="36" name="Abgerundetes Rechteck 35">
            <a:extLst>
              <a:ext uri="{FF2B5EF4-FFF2-40B4-BE49-F238E27FC236}">
                <a16:creationId xmlns:a16="http://schemas.microsoft.com/office/drawing/2014/main" id="{E66AE1EA-0705-CC48-BBD5-600440A533A4}"/>
              </a:ext>
            </a:extLst>
          </p:cNvPr>
          <p:cNvSpPr/>
          <p:nvPr/>
        </p:nvSpPr>
        <p:spPr>
          <a:xfrm>
            <a:off x="3677625" y="3785316"/>
            <a:ext cx="972741" cy="335987"/>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fr-FR" sz="1050" dirty="0">
                <a:solidFill>
                  <a:schemeClr val="tx1"/>
                </a:solidFill>
              </a:rPr>
              <a:t>Réceptivité</a:t>
            </a:r>
          </a:p>
        </p:txBody>
      </p:sp>
      <p:sp>
        <p:nvSpPr>
          <p:cNvPr id="37" name="Abgerundetes Rechteck 36">
            <a:extLst>
              <a:ext uri="{FF2B5EF4-FFF2-40B4-BE49-F238E27FC236}">
                <a16:creationId xmlns:a16="http://schemas.microsoft.com/office/drawing/2014/main" id="{99C18A80-5A42-134C-9643-A3636A2E9619}"/>
              </a:ext>
            </a:extLst>
          </p:cNvPr>
          <p:cNvSpPr/>
          <p:nvPr/>
        </p:nvSpPr>
        <p:spPr>
          <a:xfrm>
            <a:off x="4812292" y="3752849"/>
            <a:ext cx="1134665" cy="377427"/>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fr-FR" sz="1050" dirty="0">
                <a:solidFill>
                  <a:schemeClr val="tx1"/>
                </a:solidFill>
              </a:rPr>
              <a:t>Capacité d’expression</a:t>
            </a:r>
          </a:p>
        </p:txBody>
      </p:sp>
      <p:cxnSp>
        <p:nvCxnSpPr>
          <p:cNvPr id="38" name="Gerade Verbindung 37">
            <a:extLst>
              <a:ext uri="{FF2B5EF4-FFF2-40B4-BE49-F238E27FC236}">
                <a16:creationId xmlns:a16="http://schemas.microsoft.com/office/drawing/2014/main" id="{0BFCF641-409F-7043-BFF3-7F8D61D247BD}"/>
              </a:ext>
            </a:extLst>
          </p:cNvPr>
          <p:cNvCxnSpPr/>
          <p:nvPr/>
        </p:nvCxnSpPr>
        <p:spPr>
          <a:xfrm rot="5400000" flipH="1" flipV="1">
            <a:off x="4083629" y="4226746"/>
            <a:ext cx="16192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Gerade Verbindung 38">
            <a:extLst>
              <a:ext uri="{FF2B5EF4-FFF2-40B4-BE49-F238E27FC236}">
                <a16:creationId xmlns:a16="http://schemas.microsoft.com/office/drawing/2014/main" id="{BDB6B09A-A915-5541-B340-8FF09A308492}"/>
              </a:ext>
            </a:extLst>
          </p:cNvPr>
          <p:cNvCxnSpPr>
            <a:cxnSpLocks/>
          </p:cNvCxnSpPr>
          <p:nvPr/>
        </p:nvCxnSpPr>
        <p:spPr>
          <a:xfrm rot="5400000" flipH="1" flipV="1">
            <a:off x="5271872" y="4224569"/>
            <a:ext cx="161925" cy="0"/>
          </a:xfrm>
          <a:prstGeom prst="line">
            <a:avLst/>
          </a:prstGeom>
        </p:spPr>
        <p:style>
          <a:lnRef idx="1">
            <a:schemeClr val="accent1"/>
          </a:lnRef>
          <a:fillRef idx="0">
            <a:schemeClr val="accent1"/>
          </a:fillRef>
          <a:effectRef idx="0">
            <a:schemeClr val="accent1"/>
          </a:effectRef>
          <a:fontRef idx="minor">
            <a:schemeClr val="tx1"/>
          </a:fontRef>
        </p:style>
      </p:cxnSp>
      <p:sp>
        <p:nvSpPr>
          <p:cNvPr id="40" name="Textfeld 104">
            <a:extLst>
              <a:ext uri="{FF2B5EF4-FFF2-40B4-BE49-F238E27FC236}">
                <a16:creationId xmlns:a16="http://schemas.microsoft.com/office/drawing/2014/main" id="{C10E5AD5-C926-804F-B7AE-BC198C566753}"/>
              </a:ext>
            </a:extLst>
          </p:cNvPr>
          <p:cNvSpPr txBox="1">
            <a:spLocks noChangeArrowheads="1"/>
          </p:cNvSpPr>
          <p:nvPr/>
        </p:nvSpPr>
        <p:spPr bwMode="auto">
          <a:xfrm>
            <a:off x="3712589" y="4385765"/>
            <a:ext cx="915635"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fr-FR" altLang="de-DE" sz="900" dirty="0">
                <a:latin typeface="Calibri" panose="020F0502020204030204" pitchFamily="34" charset="0"/>
              </a:rPr>
              <a:t> Présence</a:t>
            </a:r>
          </a:p>
          <a:p>
            <a:pPr eaLnBrk="1" hangingPunct="1">
              <a:buFontTx/>
              <a:buChar char="-"/>
            </a:pPr>
            <a:r>
              <a:rPr lang="fr-FR" altLang="de-DE" sz="900" dirty="0">
                <a:latin typeface="Calibri" panose="020F0502020204030204" pitchFamily="34" charset="0"/>
              </a:rPr>
              <a:t> Concentration</a:t>
            </a:r>
          </a:p>
          <a:p>
            <a:pPr eaLnBrk="1" hangingPunct="1">
              <a:buFontTx/>
              <a:buChar char="-"/>
            </a:pPr>
            <a:r>
              <a:rPr lang="fr-FR" altLang="de-DE" sz="900" dirty="0">
                <a:latin typeface="Calibri" panose="020F0502020204030204" pitchFamily="34" charset="0"/>
              </a:rPr>
              <a:t> Écoute</a:t>
            </a:r>
          </a:p>
          <a:p>
            <a:pPr eaLnBrk="1" hangingPunct="1">
              <a:buFontTx/>
              <a:buChar char="-"/>
            </a:pPr>
            <a:r>
              <a:rPr lang="fr-FR" altLang="de-DE" sz="900" dirty="0">
                <a:latin typeface="Calibri" panose="020F0502020204030204" pitchFamily="34" charset="0"/>
              </a:rPr>
              <a:t> Détente</a:t>
            </a:r>
          </a:p>
          <a:p>
            <a:pPr eaLnBrk="1" hangingPunct="1">
              <a:buFontTx/>
              <a:buChar char="-"/>
            </a:pPr>
            <a:r>
              <a:rPr lang="fr-FR" altLang="de-DE" sz="900" dirty="0">
                <a:latin typeface="Calibri" panose="020F0502020204030204" pitchFamily="34" charset="0"/>
              </a:rPr>
              <a:t> Empathie</a:t>
            </a:r>
          </a:p>
          <a:p>
            <a:pPr eaLnBrk="1" hangingPunct="1">
              <a:buFontTx/>
              <a:buChar char="-"/>
            </a:pPr>
            <a:r>
              <a:rPr lang="fr-FR" altLang="de-DE" sz="900" dirty="0">
                <a:latin typeface="Calibri" panose="020F0502020204030204" pitchFamily="34" charset="0"/>
              </a:rPr>
              <a:t> Intuition</a:t>
            </a:r>
          </a:p>
          <a:p>
            <a:pPr eaLnBrk="1" hangingPunct="1">
              <a:buFontTx/>
              <a:buChar char="-"/>
            </a:pPr>
            <a:r>
              <a:rPr lang="fr-FR" altLang="de-DE" sz="900" dirty="0">
                <a:latin typeface="Calibri" panose="020F0502020204030204" pitchFamily="34" charset="0"/>
              </a:rPr>
              <a:t> Ouverture</a:t>
            </a:r>
          </a:p>
          <a:p>
            <a:pPr eaLnBrk="1" hangingPunct="1"/>
            <a:r>
              <a:rPr lang="fr-FR" altLang="de-DE" sz="900" dirty="0">
                <a:latin typeface="Calibri" panose="020F0502020204030204" pitchFamily="34" charset="0"/>
              </a:rPr>
              <a:t>- Sensibilité</a:t>
            </a:r>
          </a:p>
          <a:p>
            <a:pPr eaLnBrk="1" hangingPunct="1">
              <a:buFontTx/>
              <a:buChar char="-"/>
            </a:pPr>
            <a:r>
              <a:rPr lang="fr-FR" altLang="de-DE" sz="900" dirty="0">
                <a:latin typeface="Calibri" panose="020F0502020204030204" pitchFamily="34" charset="0"/>
              </a:rPr>
              <a:t> Observation</a:t>
            </a:r>
          </a:p>
          <a:p>
            <a:pPr eaLnBrk="1" hangingPunct="1">
              <a:buFontTx/>
              <a:buChar char="-"/>
            </a:pPr>
            <a:r>
              <a:rPr lang="fr-FR" altLang="de-DE" sz="900" dirty="0">
                <a:latin typeface="Calibri" panose="020F0502020204030204" pitchFamily="34" charset="0"/>
              </a:rPr>
              <a:t> Curiosité…</a:t>
            </a:r>
          </a:p>
          <a:p>
            <a:pPr eaLnBrk="1" hangingPunct="1">
              <a:buFontTx/>
              <a:buChar char="-"/>
            </a:pPr>
            <a:endParaRPr lang="fr-FR" altLang="de-DE" sz="900" dirty="0">
              <a:latin typeface="Calibri" panose="020F0502020204030204" pitchFamily="34" charset="0"/>
            </a:endParaRPr>
          </a:p>
          <a:p>
            <a:pPr eaLnBrk="1" hangingPunct="1">
              <a:buFontTx/>
              <a:buChar char="-"/>
            </a:pPr>
            <a:endParaRPr lang="fr-FR" altLang="de-DE" sz="900" dirty="0">
              <a:latin typeface="Calibri" panose="020F0502020204030204" pitchFamily="34" charset="0"/>
            </a:endParaRPr>
          </a:p>
        </p:txBody>
      </p:sp>
      <p:sp>
        <p:nvSpPr>
          <p:cNvPr id="41" name="Textfeld 112">
            <a:extLst>
              <a:ext uri="{FF2B5EF4-FFF2-40B4-BE49-F238E27FC236}">
                <a16:creationId xmlns:a16="http://schemas.microsoft.com/office/drawing/2014/main" id="{DEE98D46-7753-1F4D-BF3E-C3095E45C0FA}"/>
              </a:ext>
            </a:extLst>
          </p:cNvPr>
          <p:cNvSpPr txBox="1">
            <a:spLocks noChangeArrowheads="1"/>
          </p:cNvSpPr>
          <p:nvPr/>
        </p:nvSpPr>
        <p:spPr bwMode="auto">
          <a:xfrm>
            <a:off x="4865869" y="4361286"/>
            <a:ext cx="1241045" cy="1338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fr-FR" altLang="de-DE" sz="900" dirty="0">
                <a:latin typeface="Calibri" panose="020F0502020204030204" pitchFamily="34" charset="0"/>
              </a:rPr>
              <a:t>  Spontanéité</a:t>
            </a:r>
          </a:p>
          <a:p>
            <a:pPr eaLnBrk="1" hangingPunct="1">
              <a:buFontTx/>
              <a:buChar char="-"/>
            </a:pPr>
            <a:r>
              <a:rPr lang="fr-FR" altLang="de-DE" sz="900" dirty="0">
                <a:latin typeface="Calibri" panose="020F0502020204030204" pitchFamily="34" charset="0"/>
              </a:rPr>
              <a:t>  Créativité</a:t>
            </a:r>
          </a:p>
          <a:p>
            <a:pPr eaLnBrk="1" hangingPunct="1">
              <a:buFontTx/>
              <a:buChar char="-"/>
            </a:pPr>
            <a:r>
              <a:rPr lang="fr-FR" altLang="de-DE" sz="900" dirty="0">
                <a:latin typeface="Calibri" panose="020F0502020204030204" pitchFamily="34" charset="0"/>
              </a:rPr>
              <a:t>  Capacité de contact</a:t>
            </a:r>
          </a:p>
          <a:p>
            <a:pPr eaLnBrk="1" hangingPunct="1">
              <a:buFontTx/>
              <a:buChar char="-"/>
            </a:pPr>
            <a:r>
              <a:rPr lang="fr-FR" altLang="de-DE" sz="900" dirty="0">
                <a:latin typeface="Calibri" panose="020F0502020204030204" pitchFamily="34" charset="0"/>
              </a:rPr>
              <a:t>  Flexibilité</a:t>
            </a:r>
          </a:p>
          <a:p>
            <a:pPr eaLnBrk="1" hangingPunct="1">
              <a:buFontTx/>
              <a:buChar char="-"/>
            </a:pPr>
            <a:r>
              <a:rPr lang="fr-FR" altLang="de-DE" sz="900" dirty="0">
                <a:latin typeface="Calibri" panose="020F0502020204030204" pitchFamily="34" charset="0"/>
              </a:rPr>
              <a:t>  Capacité de </a:t>
            </a:r>
          </a:p>
          <a:p>
            <a:pPr eaLnBrk="1" hangingPunct="1"/>
            <a:r>
              <a:rPr lang="fr-FR" altLang="de-DE" sz="900" dirty="0">
                <a:latin typeface="Calibri" panose="020F0502020204030204" pitchFamily="34" charset="0"/>
              </a:rPr>
              <a:t>   reproduction</a:t>
            </a:r>
          </a:p>
          <a:p>
            <a:pPr eaLnBrk="1" hangingPunct="1">
              <a:buFontTx/>
              <a:buChar char="-"/>
            </a:pPr>
            <a:r>
              <a:rPr lang="fr-FR" altLang="de-DE" sz="900" dirty="0">
                <a:latin typeface="Calibri" panose="020F0502020204030204" pitchFamily="34" charset="0"/>
              </a:rPr>
              <a:t>  Capacité de se situer</a:t>
            </a:r>
          </a:p>
          <a:p>
            <a:pPr eaLnBrk="1" hangingPunct="1">
              <a:buFontTx/>
              <a:buChar char="-"/>
            </a:pPr>
            <a:r>
              <a:rPr lang="fr-FR" altLang="de-DE" sz="900" dirty="0">
                <a:latin typeface="Calibri" panose="020F0502020204030204" pitchFamily="34" charset="0"/>
              </a:rPr>
              <a:t>  Ludisme</a:t>
            </a:r>
          </a:p>
          <a:p>
            <a:pPr eaLnBrk="1" hangingPunct="1">
              <a:buFontTx/>
              <a:buChar char="-"/>
            </a:pPr>
            <a:r>
              <a:rPr lang="fr-FR" altLang="de-DE" sz="900" dirty="0">
                <a:latin typeface="Calibri" panose="020F0502020204030204" pitchFamily="34" charset="0"/>
              </a:rPr>
              <a:t>  etc.</a:t>
            </a:r>
          </a:p>
        </p:txBody>
      </p:sp>
      <p:cxnSp>
        <p:nvCxnSpPr>
          <p:cNvPr id="42" name="Gerade Verbindung 41">
            <a:extLst>
              <a:ext uri="{FF2B5EF4-FFF2-40B4-BE49-F238E27FC236}">
                <a16:creationId xmlns:a16="http://schemas.microsoft.com/office/drawing/2014/main" id="{EA6C0673-8C26-094C-8346-18E01F39D646}"/>
              </a:ext>
            </a:extLst>
          </p:cNvPr>
          <p:cNvCxnSpPr>
            <a:cxnSpLocks/>
            <a:stCxn id="17" idx="2"/>
            <a:endCxn id="36" idx="0"/>
          </p:cNvCxnSpPr>
          <p:nvPr/>
        </p:nvCxnSpPr>
        <p:spPr>
          <a:xfrm flipH="1">
            <a:off x="4163996" y="3573543"/>
            <a:ext cx="648295" cy="211773"/>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Gerade Verbindung 42">
            <a:extLst>
              <a:ext uri="{FF2B5EF4-FFF2-40B4-BE49-F238E27FC236}">
                <a16:creationId xmlns:a16="http://schemas.microsoft.com/office/drawing/2014/main" id="{016E1398-F377-7946-BC8D-EFD28358487C}"/>
              </a:ext>
            </a:extLst>
          </p:cNvPr>
          <p:cNvCxnSpPr>
            <a:cxnSpLocks/>
            <a:stCxn id="17" idx="2"/>
            <a:endCxn id="37" idx="0"/>
          </p:cNvCxnSpPr>
          <p:nvPr/>
        </p:nvCxnSpPr>
        <p:spPr>
          <a:xfrm>
            <a:off x="4812291" y="3573543"/>
            <a:ext cx="567334" cy="179306"/>
          </a:xfrm>
          <a:prstGeom prst="line">
            <a:avLst/>
          </a:prstGeom>
        </p:spPr>
        <p:style>
          <a:lnRef idx="1">
            <a:schemeClr val="accent1"/>
          </a:lnRef>
          <a:fillRef idx="0">
            <a:schemeClr val="accent1"/>
          </a:fillRef>
          <a:effectRef idx="0">
            <a:schemeClr val="accent1"/>
          </a:effectRef>
          <a:fontRef idx="minor">
            <a:schemeClr val="tx1"/>
          </a:fontRef>
        </p:style>
      </p:cxnSp>
      <p:sp>
        <p:nvSpPr>
          <p:cNvPr id="44" name="Abgerundetes Rechteck 43">
            <a:extLst>
              <a:ext uri="{FF2B5EF4-FFF2-40B4-BE49-F238E27FC236}">
                <a16:creationId xmlns:a16="http://schemas.microsoft.com/office/drawing/2014/main" id="{91E3BD5A-2129-0A4B-953A-0743F1367765}"/>
              </a:ext>
            </a:extLst>
          </p:cNvPr>
          <p:cNvSpPr/>
          <p:nvPr/>
        </p:nvSpPr>
        <p:spPr>
          <a:xfrm>
            <a:off x="6108881" y="3752849"/>
            <a:ext cx="1214438" cy="413057"/>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fr-FR" sz="1050" dirty="0">
                <a:solidFill>
                  <a:schemeClr val="tx1"/>
                </a:solidFill>
              </a:rPr>
              <a:t>Stratégies d’apprentissage</a:t>
            </a:r>
          </a:p>
        </p:txBody>
      </p:sp>
      <p:cxnSp>
        <p:nvCxnSpPr>
          <p:cNvPr id="45" name="Gerade Verbindung 44">
            <a:extLst>
              <a:ext uri="{FF2B5EF4-FFF2-40B4-BE49-F238E27FC236}">
                <a16:creationId xmlns:a16="http://schemas.microsoft.com/office/drawing/2014/main" id="{8D3CAC0E-9E5C-0A4A-8FC2-42C57E4FB28F}"/>
              </a:ext>
            </a:extLst>
          </p:cNvPr>
          <p:cNvCxnSpPr/>
          <p:nvPr/>
        </p:nvCxnSpPr>
        <p:spPr>
          <a:xfrm rot="5400000" flipH="1" flipV="1">
            <a:off x="6622041" y="4246871"/>
            <a:ext cx="161925" cy="0"/>
          </a:xfrm>
          <a:prstGeom prst="line">
            <a:avLst/>
          </a:prstGeom>
        </p:spPr>
        <p:style>
          <a:lnRef idx="1">
            <a:schemeClr val="accent1"/>
          </a:lnRef>
          <a:fillRef idx="0">
            <a:schemeClr val="accent1"/>
          </a:fillRef>
          <a:effectRef idx="0">
            <a:schemeClr val="accent1"/>
          </a:effectRef>
          <a:fontRef idx="minor">
            <a:schemeClr val="tx1"/>
          </a:fontRef>
        </p:style>
      </p:cxnSp>
      <p:sp>
        <p:nvSpPr>
          <p:cNvPr id="46" name="Textfeld 134">
            <a:extLst>
              <a:ext uri="{FF2B5EF4-FFF2-40B4-BE49-F238E27FC236}">
                <a16:creationId xmlns:a16="http://schemas.microsoft.com/office/drawing/2014/main" id="{9414C86D-CAF9-874F-A5A7-105968B91889}"/>
              </a:ext>
            </a:extLst>
          </p:cNvPr>
          <p:cNvSpPr txBox="1">
            <a:spLocks noChangeArrowheads="1"/>
          </p:cNvSpPr>
          <p:nvPr/>
        </p:nvSpPr>
        <p:spPr bwMode="auto">
          <a:xfrm>
            <a:off x="6324385" y="4372437"/>
            <a:ext cx="10263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r-FR" altLang="de-DE" sz="900" dirty="0">
                <a:latin typeface="Calibri" panose="020F0502020204030204" pitchFamily="34" charset="0"/>
              </a:rPr>
              <a:t>Stratégies de </a:t>
            </a:r>
          </a:p>
          <a:p>
            <a:pPr eaLnBrk="1" hangingPunct="1">
              <a:buFontTx/>
              <a:buChar char="-"/>
            </a:pPr>
            <a:r>
              <a:rPr lang="fr-FR" altLang="de-DE" sz="900" dirty="0">
                <a:latin typeface="Calibri" panose="020F0502020204030204" pitchFamily="34" charset="0"/>
              </a:rPr>
              <a:t> Compréhension</a:t>
            </a:r>
          </a:p>
          <a:p>
            <a:pPr eaLnBrk="1" hangingPunct="1">
              <a:buFontTx/>
              <a:buChar char="-"/>
            </a:pPr>
            <a:r>
              <a:rPr lang="fr-FR" altLang="de-DE" sz="900" dirty="0">
                <a:latin typeface="Calibri" panose="020F0502020204030204" pitchFamily="34" charset="0"/>
              </a:rPr>
              <a:t> Mémorisation</a:t>
            </a:r>
          </a:p>
          <a:p>
            <a:pPr eaLnBrk="1" hangingPunct="1">
              <a:buFontTx/>
              <a:buChar char="-"/>
            </a:pPr>
            <a:r>
              <a:rPr lang="fr-FR" altLang="de-DE" sz="900" dirty="0">
                <a:latin typeface="Calibri" panose="020F0502020204030204" pitchFamily="34" charset="0"/>
              </a:rPr>
              <a:t> Contournement</a:t>
            </a:r>
          </a:p>
          <a:p>
            <a:pPr eaLnBrk="1" hangingPunct="1">
              <a:buFontTx/>
              <a:buChar char="-"/>
            </a:pPr>
            <a:r>
              <a:rPr lang="fr-FR" altLang="de-DE" sz="900" dirty="0">
                <a:latin typeface="Calibri" panose="020F0502020204030204" pitchFamily="34" charset="0"/>
              </a:rPr>
              <a:t>- etc.</a:t>
            </a:r>
          </a:p>
        </p:txBody>
      </p:sp>
      <p:cxnSp>
        <p:nvCxnSpPr>
          <p:cNvPr id="47" name="Gerade Verbindung mit Pfeil 46">
            <a:extLst>
              <a:ext uri="{FF2B5EF4-FFF2-40B4-BE49-F238E27FC236}">
                <a16:creationId xmlns:a16="http://schemas.microsoft.com/office/drawing/2014/main" id="{D9459F5A-9A6E-A740-AF35-565587DC2A68}"/>
              </a:ext>
            </a:extLst>
          </p:cNvPr>
          <p:cNvCxnSpPr>
            <a:cxnSpLocks/>
            <a:stCxn id="44" idx="0"/>
          </p:cNvCxnSpPr>
          <p:nvPr/>
        </p:nvCxnSpPr>
        <p:spPr>
          <a:xfrm flipH="1" flipV="1">
            <a:off x="5082562" y="2457451"/>
            <a:ext cx="1633538" cy="1295398"/>
          </a:xfrm>
          <a:prstGeom prst="straightConnector1">
            <a:avLst/>
          </a:prstGeom>
          <a:ln w="19050">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48" name="Picture 1">
            <a:extLst>
              <a:ext uri="{FF2B5EF4-FFF2-40B4-BE49-F238E27FC236}">
                <a16:creationId xmlns:a16="http://schemas.microsoft.com/office/drawing/2014/main" id="{210134E8-1D01-9843-AA86-C396ED871B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769" y="112790"/>
            <a:ext cx="742950" cy="432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 name="Textfeld 48">
            <a:extLst>
              <a:ext uri="{FF2B5EF4-FFF2-40B4-BE49-F238E27FC236}">
                <a16:creationId xmlns:a16="http://schemas.microsoft.com/office/drawing/2014/main" id="{6C9A1A89-A03E-6641-A5A1-22CC5F2EA1A0}"/>
              </a:ext>
            </a:extLst>
          </p:cNvPr>
          <p:cNvSpPr txBox="1"/>
          <p:nvPr/>
        </p:nvSpPr>
        <p:spPr>
          <a:xfrm>
            <a:off x="6106914" y="5859065"/>
            <a:ext cx="1303562" cy="230832"/>
          </a:xfrm>
          <a:prstGeom prst="rect">
            <a:avLst/>
          </a:prstGeom>
          <a:noFill/>
        </p:spPr>
        <p:txBody>
          <a:bodyPr wrap="none">
            <a:spAutoFit/>
          </a:bodyPr>
          <a:lstStyle/>
          <a:p>
            <a:pPr>
              <a:defRPr/>
            </a:pPr>
            <a:r>
              <a:rPr lang="de-DE" sz="900" dirty="0">
                <a:cs typeface="Arial" charset="0"/>
                <a:sym typeface="Symbol"/>
              </a:rPr>
              <a:t></a:t>
            </a:r>
            <a:r>
              <a:rPr lang="de-DE" sz="900" dirty="0">
                <a:cs typeface="Arial" charset="0"/>
              </a:rPr>
              <a:t> Bernard Dufeu, 1993.</a:t>
            </a:r>
            <a:endParaRPr lang="fr-FR" sz="1350" dirty="0">
              <a:latin typeface="Arial" charset="0"/>
              <a:cs typeface="Arial" charset="0"/>
            </a:endParaRPr>
          </a:p>
        </p:txBody>
      </p:sp>
      <p:sp>
        <p:nvSpPr>
          <p:cNvPr id="2" name="Rechteck 1">
            <a:extLst>
              <a:ext uri="{FF2B5EF4-FFF2-40B4-BE49-F238E27FC236}">
                <a16:creationId xmlns:a16="http://schemas.microsoft.com/office/drawing/2014/main" id="{DEDE15A5-FFAB-074B-AA01-5A4447451EB7}"/>
              </a:ext>
            </a:extLst>
          </p:cNvPr>
          <p:cNvSpPr/>
          <p:nvPr/>
        </p:nvSpPr>
        <p:spPr>
          <a:xfrm>
            <a:off x="2048850" y="85080"/>
            <a:ext cx="5292330" cy="369332"/>
          </a:xfrm>
          <a:prstGeom prst="rect">
            <a:avLst/>
          </a:prstGeom>
        </p:spPr>
        <p:txBody>
          <a:bodyPr wrap="square">
            <a:spAutoFit/>
          </a:bodyPr>
          <a:lstStyle/>
          <a:p>
            <a:r>
              <a:rPr lang="fr-FR" b="1" dirty="0"/>
              <a:t>Conception de l’apprentissage en psychodramaturgie</a:t>
            </a:r>
          </a:p>
        </p:txBody>
      </p:sp>
    </p:spTree>
    <p:extLst>
      <p:ext uri="{BB962C8B-B14F-4D97-AF65-F5344CB8AC3E}">
        <p14:creationId xmlns:p14="http://schemas.microsoft.com/office/powerpoint/2010/main" val="36712791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9BA573C4-5732-124C-BB4F-FA13DA9B0DC2}"/>
              </a:ext>
            </a:extLst>
          </p:cNvPr>
          <p:cNvSpPr/>
          <p:nvPr/>
        </p:nvSpPr>
        <p:spPr>
          <a:xfrm>
            <a:off x="974272" y="606813"/>
            <a:ext cx="7195456" cy="6217087"/>
          </a:xfrm>
          <a:prstGeom prst="rect">
            <a:avLst/>
          </a:prstGeom>
        </p:spPr>
        <p:txBody>
          <a:bodyPr wrap="square">
            <a:spAutoFit/>
          </a:bodyPr>
          <a:lstStyle/>
          <a:p>
            <a:r>
              <a:rPr lang="fr-FR" b="1" dirty="0"/>
              <a:t>Illustrations : </a:t>
            </a:r>
            <a:r>
              <a:rPr lang="fr-FR" dirty="0"/>
              <a:t>Pour illustrer comment sensibiliser les participants à ces aptitudes et attitudes ou les développer, nous présenterons tout d’abord un exemple   « Le miroir des lèvres », puis un petit texte (Chacun son rythme) pour illustrer le développement d’une attitude (Chacun est sa propre référence).  </a:t>
            </a:r>
          </a:p>
          <a:p>
            <a:pPr algn="ctr"/>
            <a:endParaRPr lang="fr-FR" b="1" dirty="0"/>
          </a:p>
          <a:p>
            <a:pPr algn="ctr"/>
            <a:r>
              <a:rPr lang="fr-FR" b="1" dirty="0">
                <a:solidFill>
                  <a:srgbClr val="0000FF"/>
                </a:solidFill>
              </a:rPr>
              <a:t>MIROIR DES LÈVRES – Déroulement -</a:t>
            </a:r>
            <a:endParaRPr lang="fr-FR" b="1" dirty="0"/>
          </a:p>
          <a:p>
            <a:endParaRPr lang="fr-FR" sz="1200" dirty="0"/>
          </a:p>
          <a:p>
            <a:r>
              <a:rPr lang="fr-FR" dirty="0"/>
              <a:t>L’animatrice/</a:t>
            </a:r>
            <a:r>
              <a:rPr lang="fr-FR" dirty="0" err="1"/>
              <a:t>teur</a:t>
            </a:r>
            <a:r>
              <a:rPr lang="fr-FR" dirty="0"/>
              <a:t> (A) présente l’exercice avec </a:t>
            </a:r>
            <a:r>
              <a:rPr lang="fr-FR" dirty="0" err="1"/>
              <a:t>un.e</a:t>
            </a:r>
            <a:r>
              <a:rPr lang="fr-FR" dirty="0"/>
              <a:t> </a:t>
            </a:r>
            <a:r>
              <a:rPr lang="fr-FR" dirty="0" err="1"/>
              <a:t>participant.e</a:t>
            </a:r>
            <a:r>
              <a:rPr lang="fr-FR" dirty="0"/>
              <a:t> (B), puis le groupe forme des binômes et fait cet exercice </a:t>
            </a:r>
          </a:p>
          <a:p>
            <a:r>
              <a:rPr lang="fr-FR" dirty="0"/>
              <a:t>A pense à une phrase puis, dans un premier temps, articule  seulement cette phrase sans prononcer un son, il  répète cette phrase articulée continuellement. B observe tout d’abord A puis progressivement reprend en miroir le mouvement des lèvres de A. </a:t>
            </a:r>
          </a:p>
          <a:p>
            <a:r>
              <a:rPr lang="fr-FR" dirty="0"/>
              <a:t>Dans un second temps, A chuchote la phrase que B reprend également en chuchotant. Puis A prononce à haute voix sa phrase reprise en écho par B. </a:t>
            </a:r>
          </a:p>
          <a:p>
            <a:r>
              <a:rPr lang="fr-FR" dirty="0"/>
              <a:t>Lorsque B maîtrise bien l'énoncé, A ne fait plus qu'accompagner B en baissant doucement la voix puis le laisse dire cette phrase tout seul. </a:t>
            </a:r>
          </a:p>
          <a:p>
            <a:endParaRPr lang="fr-FR" sz="1200" dirty="0"/>
          </a:p>
          <a:p>
            <a:r>
              <a:rPr lang="fr-FR" dirty="0"/>
              <a:t>De multiples exercices de ce genre contribuent au développement progressif  des « objectifs profonds » nécessaires à l’apprentissage d’une langue.</a:t>
            </a:r>
          </a:p>
        </p:txBody>
      </p:sp>
    </p:spTree>
    <p:extLst>
      <p:ext uri="{BB962C8B-B14F-4D97-AF65-F5344CB8AC3E}">
        <p14:creationId xmlns:p14="http://schemas.microsoft.com/office/powerpoint/2010/main" val="29342588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58DCE96E-A8F5-344B-95B7-8064E5CA01E5}"/>
              </a:ext>
            </a:extLst>
          </p:cNvPr>
          <p:cNvSpPr/>
          <p:nvPr/>
        </p:nvSpPr>
        <p:spPr>
          <a:xfrm>
            <a:off x="527050" y="333137"/>
            <a:ext cx="8089900" cy="6524863"/>
          </a:xfrm>
          <a:prstGeom prst="rect">
            <a:avLst/>
          </a:prstGeom>
        </p:spPr>
        <p:txBody>
          <a:bodyPr wrap="square">
            <a:spAutoFit/>
          </a:bodyPr>
          <a:lstStyle/>
          <a:p>
            <a:pPr algn="ctr"/>
            <a:r>
              <a:rPr lang="fr-FR" sz="3200" b="1" dirty="0">
                <a:solidFill>
                  <a:srgbClr val="0000FF"/>
                </a:solidFill>
              </a:rPr>
              <a:t>Miroir des lèvres- Fonctions</a:t>
            </a:r>
          </a:p>
          <a:p>
            <a:endParaRPr lang="fr-FR" sz="1000" i="1" dirty="0"/>
          </a:p>
          <a:p>
            <a:r>
              <a:rPr lang="fr-FR" sz="2000" i="1" dirty="0"/>
              <a:t>Attitudinales : </a:t>
            </a:r>
            <a:r>
              <a:rPr lang="fr-FR" sz="2000" dirty="0"/>
              <a:t>développement de la présence, concentration, observation précise, écoute précise de l’autre, se mettre au rythme de l’autre.</a:t>
            </a:r>
          </a:p>
          <a:p>
            <a:endParaRPr lang="fr-FR" sz="1200" i="1" dirty="0"/>
          </a:p>
          <a:p>
            <a:r>
              <a:rPr lang="fr-FR" sz="2000" i="1" dirty="0"/>
              <a:t>Linguistiques : </a:t>
            </a:r>
            <a:r>
              <a:rPr lang="fr-FR" sz="2000" dirty="0"/>
              <a:t>entrer dans la motricité de la langue française, dans son articulation dans son rythme. Chuchoter renforce l’articulation. </a:t>
            </a:r>
          </a:p>
          <a:p>
            <a:r>
              <a:rPr lang="fr-FR" sz="2000" dirty="0"/>
              <a:t>A ceci s’ajoute parfois un apprentissage structurel ou lexical. </a:t>
            </a:r>
          </a:p>
          <a:p>
            <a:endParaRPr lang="fr-FR" sz="1200" i="1" dirty="0"/>
          </a:p>
          <a:p>
            <a:r>
              <a:rPr lang="fr-FR" sz="2000" i="1" dirty="0"/>
              <a:t>Relationnelles </a:t>
            </a:r>
            <a:r>
              <a:rPr lang="fr-FR" sz="2000" dirty="0"/>
              <a:t>: 	Être à l’écoute de l’autre, entrer dans la voix de l’autre, </a:t>
            </a:r>
          </a:p>
          <a:p>
            <a:r>
              <a:rPr lang="fr-FR" sz="2000" dirty="0"/>
              <a:t>				A laisse progressivement  la place à B. </a:t>
            </a:r>
          </a:p>
          <a:p>
            <a:r>
              <a:rPr lang="fr-FR" sz="2000" dirty="0"/>
              <a:t>				Symbolique du relais, du passage de la parole,</a:t>
            </a:r>
          </a:p>
          <a:p>
            <a:r>
              <a:rPr lang="fr-FR" sz="2000" dirty="0"/>
              <a:t>				de sa prise en charge.</a:t>
            </a:r>
          </a:p>
          <a:p>
            <a:endParaRPr lang="fr-FR" sz="1200" dirty="0"/>
          </a:p>
          <a:p>
            <a:r>
              <a:rPr lang="fr-FR" sz="2000" b="1" i="1" dirty="0"/>
              <a:t>TRANSPOSITIONS POSSIBLES : </a:t>
            </a:r>
            <a:endParaRPr lang="fr-FR" sz="2000" b="1" dirty="0"/>
          </a:p>
          <a:p>
            <a:pPr marL="342900" indent="-342900">
              <a:buFontTx/>
              <a:buChar char="-"/>
            </a:pPr>
            <a:r>
              <a:rPr lang="fr-FR" sz="2000" dirty="0"/>
              <a:t>Un proverbe court ou une expression toute faite</a:t>
            </a:r>
          </a:p>
          <a:p>
            <a:pPr marL="342900" indent="-342900">
              <a:buFontTx/>
              <a:buChar char="-"/>
            </a:pPr>
            <a:r>
              <a:rPr lang="fr-FR" sz="2000" dirty="0"/>
              <a:t>Une phrase que les participants aimeraient dire en français </a:t>
            </a:r>
          </a:p>
          <a:p>
            <a:pPr marL="342900" indent="-342900">
              <a:buFontTx/>
              <a:buChar char="-"/>
            </a:pPr>
            <a:r>
              <a:rPr lang="fr-FR" sz="2000" dirty="0"/>
              <a:t>Une phrase du manuel qu’ils ne réussissent pas à retenir et aimeraient maîtriser</a:t>
            </a:r>
          </a:p>
          <a:p>
            <a:pPr marL="342900" indent="-342900">
              <a:buFontTx/>
              <a:buChar char="-"/>
            </a:pPr>
            <a:r>
              <a:rPr lang="fr-FR" sz="2000" dirty="0"/>
              <a:t>Une phrase clé de l’unité étudiée </a:t>
            </a:r>
          </a:p>
          <a:p>
            <a:r>
              <a:rPr lang="fr-FR" sz="2000" dirty="0"/>
              <a:t>	… /…									     </a:t>
            </a:r>
            <a:endParaRPr lang="fr-FR" sz="2000" dirty="0">
              <a:solidFill>
                <a:srgbClr val="FF0000"/>
              </a:solidFill>
            </a:endParaRPr>
          </a:p>
          <a:p>
            <a:endParaRPr lang="fr-FR" sz="2000" dirty="0">
              <a:solidFill>
                <a:srgbClr val="FF0000"/>
              </a:solidFill>
            </a:endParaRPr>
          </a:p>
        </p:txBody>
      </p:sp>
    </p:spTree>
    <p:extLst>
      <p:ext uri="{BB962C8B-B14F-4D97-AF65-F5344CB8AC3E}">
        <p14:creationId xmlns:p14="http://schemas.microsoft.com/office/powerpoint/2010/main" val="3163525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14" end="1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
                                            <p:txEl>
                                              <p:pRg st="15" end="15"/>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
                                            <p:txEl>
                                              <p:pRg st="16" end="16"/>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F8712E41-E7E2-1C4D-BC04-8A61B6D6C6A1}"/>
              </a:ext>
            </a:extLst>
          </p:cNvPr>
          <p:cNvSpPr/>
          <p:nvPr/>
        </p:nvSpPr>
        <p:spPr>
          <a:xfrm>
            <a:off x="2286000" y="1166843"/>
            <a:ext cx="4572000" cy="3416320"/>
          </a:xfrm>
          <a:prstGeom prst="rect">
            <a:avLst/>
          </a:prstGeom>
        </p:spPr>
        <p:txBody>
          <a:bodyPr>
            <a:spAutoFit/>
          </a:bodyPr>
          <a:lstStyle/>
          <a:p>
            <a:endParaRPr lang="fr-FR" b="1" dirty="0"/>
          </a:p>
          <a:p>
            <a:r>
              <a:rPr lang="fr-FR" sz="3600" i="1" dirty="0"/>
              <a:t>Chacun son rythme, </a:t>
            </a:r>
          </a:p>
          <a:p>
            <a:r>
              <a:rPr lang="fr-FR" sz="3600" i="1" dirty="0"/>
              <a:t>Toi le tien, </a:t>
            </a:r>
          </a:p>
          <a:p>
            <a:r>
              <a:rPr lang="fr-FR" sz="3600" i="1" dirty="0"/>
              <a:t>Lui le sien, </a:t>
            </a:r>
          </a:p>
          <a:p>
            <a:r>
              <a:rPr lang="fr-FR" sz="3600" i="1" dirty="0"/>
              <a:t>Moi le mien</a:t>
            </a:r>
            <a:r>
              <a:rPr lang="fr-FR" sz="3600" dirty="0"/>
              <a:t>.</a:t>
            </a:r>
          </a:p>
          <a:p>
            <a:pPr algn="r"/>
            <a:r>
              <a:rPr lang="fr-FR" sz="3600" dirty="0"/>
              <a:t>		</a:t>
            </a:r>
            <a:r>
              <a:rPr lang="fr-FR" dirty="0"/>
              <a:t>Bernard Dufeu</a:t>
            </a:r>
          </a:p>
          <a:p>
            <a:endParaRPr lang="fr-FR" b="1" dirty="0"/>
          </a:p>
        </p:txBody>
      </p:sp>
    </p:spTree>
    <p:extLst>
      <p:ext uri="{BB962C8B-B14F-4D97-AF65-F5344CB8AC3E}">
        <p14:creationId xmlns:p14="http://schemas.microsoft.com/office/powerpoint/2010/main" val="39852225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58C42845-0E2B-9740-875B-9F5121820F27}"/>
              </a:ext>
            </a:extLst>
          </p:cNvPr>
          <p:cNvSpPr>
            <a:spLocks noChangeArrowheads="1"/>
          </p:cNvSpPr>
          <p:nvPr/>
        </p:nvSpPr>
        <p:spPr bwMode="auto">
          <a:xfrm>
            <a:off x="2122714" y="1571625"/>
            <a:ext cx="4949599" cy="3816804"/>
          </a:xfrm>
          <a:prstGeom prst="rect">
            <a:avLst/>
          </a:prstGeom>
          <a:solidFill>
            <a:srgbClr val="17375E"/>
          </a:solidFill>
          <a:ln w="38100">
            <a:solidFill>
              <a:schemeClr val="bg1"/>
            </a:solidFill>
            <a:miter lim="800000"/>
            <a:headEnd/>
            <a:tailEnd/>
          </a:ln>
          <a:effectLst>
            <a:outerShdw blurRad="63500" dist="20000" dir="5400000" rotWithShape="0">
              <a:srgbClr val="000000">
                <a:alpha val="37999"/>
              </a:srgbClr>
            </a:outerShdw>
          </a:effec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defRPr/>
            </a:pPr>
            <a:r>
              <a:rPr lang="fr-FR" altLang="de-DE" sz="3600" dirty="0">
                <a:solidFill>
                  <a:srgbClr val="FFFFFF"/>
                </a:solidFill>
                <a:latin typeface="Calibri" panose="020F0502020204030204" pitchFamily="34" charset="0"/>
              </a:rPr>
              <a:t>Les processus</a:t>
            </a:r>
          </a:p>
          <a:p>
            <a:pPr algn="ctr" eaLnBrk="1" hangingPunct="1">
              <a:defRPr/>
            </a:pPr>
            <a:r>
              <a:rPr lang="fr-FR" altLang="de-DE" sz="3600" dirty="0">
                <a:solidFill>
                  <a:srgbClr val="FFFFFF"/>
                </a:solidFill>
                <a:latin typeface="Calibri" panose="020F0502020204030204" pitchFamily="34" charset="0"/>
              </a:rPr>
              <a:t>d‘acquisition </a:t>
            </a:r>
          </a:p>
          <a:p>
            <a:pPr algn="ctr" eaLnBrk="1" hangingPunct="1">
              <a:defRPr/>
            </a:pPr>
            <a:r>
              <a:rPr lang="fr-FR" altLang="de-DE" sz="3600" dirty="0">
                <a:solidFill>
                  <a:srgbClr val="FFFFFF"/>
                </a:solidFill>
                <a:latin typeface="Calibri" panose="020F0502020204030204" pitchFamily="34" charset="0"/>
              </a:rPr>
              <a:t>et d‘apprentissage</a:t>
            </a:r>
          </a:p>
          <a:p>
            <a:pPr algn="ctr" eaLnBrk="1" hangingPunct="1">
              <a:defRPr/>
            </a:pPr>
            <a:r>
              <a:rPr lang="fr-FR" altLang="de-DE" sz="3600" dirty="0">
                <a:solidFill>
                  <a:srgbClr val="FFFFFF"/>
                </a:solidFill>
                <a:latin typeface="Calibri" panose="020F0502020204030204" pitchFamily="34" charset="0"/>
              </a:rPr>
              <a:t>contribuent</a:t>
            </a:r>
          </a:p>
          <a:p>
            <a:pPr algn="ctr" eaLnBrk="1" hangingPunct="1">
              <a:defRPr/>
            </a:pPr>
            <a:r>
              <a:rPr lang="fr-FR" altLang="de-DE" sz="3600" dirty="0">
                <a:solidFill>
                  <a:srgbClr val="FFFFFF"/>
                </a:solidFill>
                <a:latin typeface="Calibri" panose="020F0502020204030204" pitchFamily="34" charset="0"/>
              </a:rPr>
              <a:t>au développement </a:t>
            </a:r>
          </a:p>
          <a:p>
            <a:pPr algn="ctr" eaLnBrk="1" hangingPunct="1">
              <a:defRPr/>
            </a:pPr>
            <a:r>
              <a:rPr lang="fr-FR" altLang="de-DE" sz="3600" dirty="0">
                <a:solidFill>
                  <a:srgbClr val="FFFFFF"/>
                </a:solidFill>
                <a:latin typeface="Calibri" panose="020F0502020204030204" pitchFamily="34" charset="0"/>
              </a:rPr>
              <a:t>de l‘individu.</a:t>
            </a:r>
          </a:p>
        </p:txBody>
      </p:sp>
    </p:spTree>
    <p:extLst>
      <p:ext uri="{BB962C8B-B14F-4D97-AF65-F5344CB8AC3E}">
        <p14:creationId xmlns:p14="http://schemas.microsoft.com/office/powerpoint/2010/main" val="747374288"/>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86D3273B-C80F-0C4F-AFA8-277D2F7AC990}"/>
              </a:ext>
            </a:extLst>
          </p:cNvPr>
          <p:cNvSpPr/>
          <p:nvPr/>
        </p:nvSpPr>
        <p:spPr>
          <a:xfrm>
            <a:off x="250371" y="797510"/>
            <a:ext cx="7772399" cy="4308872"/>
          </a:xfrm>
          <a:prstGeom prst="rect">
            <a:avLst/>
          </a:prstGeom>
        </p:spPr>
        <p:txBody>
          <a:bodyPr wrap="square">
            <a:spAutoFit/>
          </a:bodyPr>
          <a:lstStyle/>
          <a:p>
            <a:pPr algn="ctr"/>
            <a:endParaRPr lang="fr-FR" sz="5400" b="1" dirty="0">
              <a:solidFill>
                <a:srgbClr val="0000FF"/>
              </a:solidFill>
            </a:endParaRPr>
          </a:p>
          <a:p>
            <a:pPr algn="ctr"/>
            <a:r>
              <a:rPr lang="fr-FR" sz="6000" dirty="0">
                <a:solidFill>
                  <a:srgbClr val="0000FF"/>
                </a:solidFill>
                <a:latin typeface="Times New Roman" panose="02020603050405020304" pitchFamily="18" charset="0"/>
                <a:cs typeface="Times New Roman" panose="02020603050405020304" pitchFamily="18" charset="0"/>
              </a:rPr>
              <a:t>4- Importance </a:t>
            </a:r>
          </a:p>
          <a:p>
            <a:pPr algn="ctr"/>
            <a:endParaRPr lang="fr-FR" sz="2000" dirty="0">
              <a:solidFill>
                <a:srgbClr val="0000FF"/>
              </a:solidFill>
              <a:latin typeface="Times New Roman" panose="02020603050405020304" pitchFamily="18" charset="0"/>
              <a:cs typeface="Times New Roman" panose="02020603050405020304" pitchFamily="18" charset="0"/>
            </a:endParaRPr>
          </a:p>
          <a:p>
            <a:pPr algn="ctr"/>
            <a:r>
              <a:rPr lang="fr-FR" sz="6000" dirty="0">
                <a:solidFill>
                  <a:srgbClr val="0000FF"/>
                </a:solidFill>
                <a:latin typeface="Times New Roman" panose="02020603050405020304" pitchFamily="18" charset="0"/>
                <a:cs typeface="Times New Roman" panose="02020603050405020304" pitchFamily="18" charset="0"/>
              </a:rPr>
              <a:t>de la relation à la langue</a:t>
            </a:r>
          </a:p>
          <a:p>
            <a:pPr algn="ctr"/>
            <a:r>
              <a:rPr lang="fr-FR" sz="2000" dirty="0">
                <a:solidFill>
                  <a:srgbClr val="0000FF"/>
                </a:solidFill>
                <a:latin typeface="Times New Roman" panose="02020603050405020304" pitchFamily="18" charset="0"/>
                <a:cs typeface="Times New Roman" panose="02020603050405020304" pitchFamily="18" charset="0"/>
              </a:rPr>
              <a:t> </a:t>
            </a:r>
          </a:p>
          <a:p>
            <a:pPr algn="ctr"/>
            <a:r>
              <a:rPr lang="fr-FR" sz="6000" dirty="0">
                <a:solidFill>
                  <a:srgbClr val="0000FF"/>
                </a:solidFill>
                <a:latin typeface="Times New Roman" panose="02020603050405020304" pitchFamily="18" charset="0"/>
                <a:cs typeface="Times New Roman" panose="02020603050405020304" pitchFamily="18" charset="0"/>
              </a:rPr>
              <a:t>pour son apprentissage.</a:t>
            </a:r>
          </a:p>
        </p:txBody>
      </p:sp>
      <p:pic>
        <p:nvPicPr>
          <p:cNvPr id="4" name="Grafik 3" descr="Astronaut">
            <a:extLst>
              <a:ext uri="{FF2B5EF4-FFF2-40B4-BE49-F238E27FC236}">
                <a16:creationId xmlns:a16="http://schemas.microsoft.com/office/drawing/2014/main" id="{34B4DD38-389B-6B45-AE11-2721483BB3E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081847" y="5407725"/>
            <a:ext cx="571500" cy="571500"/>
          </a:xfrm>
          <a:prstGeom prst="rect">
            <a:avLst/>
          </a:prstGeom>
        </p:spPr>
      </p:pic>
    </p:spTree>
    <p:extLst>
      <p:ext uri="{BB962C8B-B14F-4D97-AF65-F5344CB8AC3E}">
        <p14:creationId xmlns:p14="http://schemas.microsoft.com/office/powerpoint/2010/main" val="2727996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95FF7D4-B417-004B-90A3-9053BDE75828}"/>
              </a:ext>
            </a:extLst>
          </p:cNvPr>
          <p:cNvSpPr/>
          <p:nvPr/>
        </p:nvSpPr>
        <p:spPr>
          <a:xfrm>
            <a:off x="2105890" y="2116025"/>
            <a:ext cx="5458691" cy="3170099"/>
          </a:xfrm>
          <a:prstGeom prst="rect">
            <a:avLst/>
          </a:prstGeom>
        </p:spPr>
        <p:txBody>
          <a:bodyPr wrap="square">
            <a:spAutoFit/>
          </a:bodyPr>
          <a:lstStyle/>
          <a:p>
            <a:pPr algn="ctr"/>
            <a:r>
              <a:rPr lang="fr-FR" sz="4800" dirty="0">
                <a:solidFill>
                  <a:srgbClr val="FF0000"/>
                </a:solidFill>
                <a:latin typeface="Times New Roman" panose="02020603050405020304" pitchFamily="18" charset="0"/>
                <a:cs typeface="Times New Roman" panose="02020603050405020304" pitchFamily="18" charset="0"/>
              </a:rPr>
              <a:t>Ce n’est pas difficile </a:t>
            </a:r>
          </a:p>
          <a:p>
            <a:pPr algn="ctr"/>
            <a:r>
              <a:rPr lang="fr-FR" sz="4800" dirty="0">
                <a:solidFill>
                  <a:srgbClr val="FF0000"/>
                </a:solidFill>
                <a:latin typeface="Times New Roman" panose="02020603050405020304" pitchFamily="18" charset="0"/>
                <a:cs typeface="Times New Roman" panose="02020603050405020304" pitchFamily="18" charset="0"/>
              </a:rPr>
              <a:t>quand on aime.</a:t>
            </a:r>
          </a:p>
          <a:p>
            <a:pPr algn="ctr"/>
            <a:endParaRPr lang="fr-FR" sz="4800" dirty="0">
              <a:solidFill>
                <a:srgbClr val="FF0000"/>
              </a:solidFill>
              <a:latin typeface="Times New Roman" panose="02020603050405020304" pitchFamily="18" charset="0"/>
              <a:cs typeface="Times New Roman" panose="02020603050405020304" pitchFamily="18" charset="0"/>
            </a:endParaRPr>
          </a:p>
          <a:p>
            <a:pPr algn="r"/>
            <a:r>
              <a:rPr lang="fr-FR" sz="2800" dirty="0">
                <a:solidFill>
                  <a:srgbClr val="FF0000"/>
                </a:solidFill>
                <a:latin typeface="Times New Roman" panose="02020603050405020304" pitchFamily="18" charset="0"/>
                <a:cs typeface="Times New Roman" panose="02020603050405020304" pitchFamily="18" charset="0"/>
              </a:rPr>
              <a:t>Élève de Stefanie</a:t>
            </a:r>
          </a:p>
          <a:p>
            <a:pPr algn="r"/>
            <a:r>
              <a:rPr lang="fr-FR" sz="2800" dirty="0">
                <a:solidFill>
                  <a:srgbClr val="FF0000"/>
                </a:solidFill>
                <a:latin typeface="Times New Roman" panose="02020603050405020304" pitchFamily="18" charset="0"/>
                <a:cs typeface="Times New Roman" panose="02020603050405020304" pitchFamily="18" charset="0"/>
              </a:rPr>
              <a:t>à Genève</a:t>
            </a:r>
          </a:p>
        </p:txBody>
      </p:sp>
    </p:spTree>
    <p:extLst>
      <p:ext uri="{BB962C8B-B14F-4D97-AF65-F5344CB8AC3E}">
        <p14:creationId xmlns:p14="http://schemas.microsoft.com/office/powerpoint/2010/main" val="16174971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7AA47980-5D7F-C146-90BE-058D508DCE07}"/>
              </a:ext>
            </a:extLst>
          </p:cNvPr>
          <p:cNvSpPr/>
          <p:nvPr/>
        </p:nvSpPr>
        <p:spPr>
          <a:xfrm>
            <a:off x="2068286" y="1707608"/>
            <a:ext cx="4572000" cy="3200876"/>
          </a:xfrm>
          <a:prstGeom prst="rect">
            <a:avLst/>
          </a:prstGeom>
        </p:spPr>
        <p:txBody>
          <a:bodyPr>
            <a:spAutoFit/>
          </a:bodyPr>
          <a:lstStyle/>
          <a:p>
            <a:pPr algn="ctr">
              <a:spcBef>
                <a:spcPts val="600"/>
              </a:spcBef>
            </a:pPr>
            <a:r>
              <a:rPr lang="fr-FR" sz="4000" dirty="0">
                <a:solidFill>
                  <a:srgbClr val="C00000"/>
                </a:solidFill>
                <a:latin typeface="Times New Roman" panose="02020603050405020304" pitchFamily="18" charset="0"/>
                <a:ea typeface="Times New Roman" panose="02020603050405020304" pitchFamily="18" charset="0"/>
              </a:rPr>
              <a:t>Je n’ai pas appris </a:t>
            </a:r>
          </a:p>
          <a:p>
            <a:pPr algn="ctr">
              <a:spcBef>
                <a:spcPts val="600"/>
              </a:spcBef>
            </a:pPr>
            <a:r>
              <a:rPr lang="fr-FR" sz="4000" dirty="0">
                <a:solidFill>
                  <a:srgbClr val="C00000"/>
                </a:solidFill>
                <a:latin typeface="Times New Roman" panose="02020603050405020304" pitchFamily="18" charset="0"/>
                <a:ea typeface="Times New Roman" panose="02020603050405020304" pitchFamily="18" charset="0"/>
              </a:rPr>
              <a:t>la langue française,</a:t>
            </a:r>
          </a:p>
          <a:p>
            <a:pPr algn="ctr">
              <a:spcBef>
                <a:spcPts val="600"/>
              </a:spcBef>
            </a:pPr>
            <a:r>
              <a:rPr lang="fr-FR" sz="4000" dirty="0">
                <a:solidFill>
                  <a:srgbClr val="C00000"/>
                </a:solidFill>
                <a:latin typeface="Times New Roman" panose="02020603050405020304" pitchFamily="18" charset="0"/>
                <a:ea typeface="Times New Roman" panose="02020603050405020304" pitchFamily="18" charset="0"/>
              </a:rPr>
              <a:t> je l’ai aimée. </a:t>
            </a:r>
            <a:endParaRPr lang="de-DE" sz="4000" dirty="0">
              <a:solidFill>
                <a:srgbClr val="C00000"/>
              </a:solidFill>
              <a:latin typeface="Times New Roman" panose="02020603050405020304" pitchFamily="18" charset="0"/>
              <a:ea typeface="Times New Roman" panose="02020603050405020304" pitchFamily="18" charset="0"/>
            </a:endParaRPr>
          </a:p>
          <a:p>
            <a:pPr algn="r"/>
            <a:endParaRPr lang="fr-FR" dirty="0">
              <a:latin typeface="Times New Roman" panose="02020603050405020304" pitchFamily="18" charset="0"/>
              <a:ea typeface="Times New Roman" panose="02020603050405020304" pitchFamily="18" charset="0"/>
            </a:endParaRPr>
          </a:p>
          <a:p>
            <a:pPr algn="r"/>
            <a:r>
              <a:rPr lang="fr-FR" b="1" dirty="0">
                <a:latin typeface="Times New Roman" panose="02020603050405020304" pitchFamily="18" charset="0"/>
                <a:ea typeface="Times New Roman" panose="02020603050405020304" pitchFamily="18" charset="0"/>
              </a:rPr>
              <a:t>Yasmina </a:t>
            </a:r>
            <a:r>
              <a:rPr lang="fr-FR" b="1" dirty="0" err="1">
                <a:latin typeface="Times New Roman" panose="02020603050405020304" pitchFamily="18" charset="0"/>
                <a:ea typeface="Times New Roman" panose="02020603050405020304" pitchFamily="18" charset="0"/>
              </a:rPr>
              <a:t>Khadra</a:t>
            </a:r>
            <a:r>
              <a:rPr lang="fr-FR" dirty="0">
                <a:latin typeface="Times New Roman" panose="02020603050405020304" pitchFamily="18" charset="0"/>
                <a:ea typeface="Times New Roman" panose="02020603050405020304" pitchFamily="18" charset="0"/>
              </a:rPr>
              <a:t>. </a:t>
            </a:r>
          </a:p>
          <a:p>
            <a:pPr algn="r"/>
            <a:r>
              <a:rPr lang="fr-FR" dirty="0">
                <a:latin typeface="Times New Roman" panose="02020603050405020304" pitchFamily="18" charset="0"/>
                <a:ea typeface="Times New Roman" panose="02020603050405020304" pitchFamily="18" charset="0"/>
              </a:rPr>
              <a:t>France Info, 20.04.2018</a:t>
            </a:r>
            <a:endParaRPr lang="de-DE" dirty="0">
              <a:latin typeface="Times New Roman" panose="02020603050405020304" pitchFamily="18" charset="0"/>
              <a:ea typeface="Times New Roman" panose="02020603050405020304" pitchFamily="18" charset="0"/>
            </a:endParaRPr>
          </a:p>
          <a:p>
            <a:pPr algn="r"/>
            <a:r>
              <a:rPr lang="fr-FR" dirty="0">
                <a:latin typeface="Times New Roman" panose="02020603050405020304" pitchFamily="18" charset="0"/>
                <a:ea typeface="Times New Roman" panose="02020603050405020304" pitchFamily="18" charset="0"/>
              </a:rPr>
              <a:t>Émission  «</a:t>
            </a:r>
            <a:r>
              <a:rPr lang="fr-FR" i="1" dirty="0">
                <a:latin typeface="Times New Roman" panose="02020603050405020304" pitchFamily="18" charset="0"/>
                <a:ea typeface="Times New Roman" panose="02020603050405020304" pitchFamily="18" charset="0"/>
              </a:rPr>
              <a:t> À l’affiche </a:t>
            </a:r>
            <a:r>
              <a:rPr lang="fr-FR" dirty="0">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826538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BE1A8DD6-BBF3-4F43-B886-A0C643841FE3}"/>
              </a:ext>
            </a:extLst>
          </p:cNvPr>
          <p:cNvSpPr/>
          <p:nvPr/>
        </p:nvSpPr>
        <p:spPr>
          <a:xfrm>
            <a:off x="783771" y="612844"/>
            <a:ext cx="7576457" cy="6001643"/>
          </a:xfrm>
          <a:prstGeom prst="rect">
            <a:avLst/>
          </a:prstGeom>
        </p:spPr>
        <p:txBody>
          <a:bodyPr wrap="square">
            <a:spAutoFit/>
          </a:bodyPr>
          <a:lstStyle/>
          <a:p>
            <a:pPr algn="ctr"/>
            <a:r>
              <a:rPr lang="fr-FR" b="1" dirty="0">
                <a:latin typeface="Times New Roman" panose="02020603050405020304" pitchFamily="18" charset="0"/>
                <a:ea typeface="Calibri" panose="020F0502020204030204" pitchFamily="34" charset="0"/>
                <a:cs typeface="Times New Roman" panose="02020603050405020304" pitchFamily="18" charset="0"/>
              </a:rPr>
              <a:t>Texte d’annonce du webinaire</a:t>
            </a:r>
          </a:p>
          <a:p>
            <a:endParaRPr lang="fr-FR" sz="800" b="1" dirty="0">
              <a:latin typeface="Times New Roman" panose="02020603050405020304" pitchFamily="18" charset="0"/>
              <a:ea typeface="Calibri" panose="020F0502020204030204" pitchFamily="34" charset="0"/>
              <a:cs typeface="Times New Roman" panose="02020603050405020304" pitchFamily="18" charset="0"/>
            </a:endParaRPr>
          </a:p>
          <a:p>
            <a:r>
              <a:rPr lang="fr-FR" dirty="0">
                <a:latin typeface="Times New Roman" panose="02020603050405020304" pitchFamily="18" charset="0"/>
                <a:ea typeface="Calibri" panose="020F0502020204030204" pitchFamily="34" charset="0"/>
                <a:cs typeface="Times New Roman" panose="02020603050405020304" pitchFamily="18" charset="0"/>
              </a:rPr>
              <a:t>La pédagogie des langues se développe essentiellement autour de deux axes, l’un est tourné vers le choix et la progression des contenus (le "quoi"), l’autre est orienté vers les participants et le groupe en présence (le "qui"). La pédagogie de la relation repose sur cette seconde orientation de l'apprentissage et propose donc d'acquérir la langue étrangère en la vivant. </a:t>
            </a:r>
            <a:endParaRPr lang="de-DE" sz="2800" b="1" dirty="0">
              <a:latin typeface="Times New Roman" panose="02020603050405020304" pitchFamily="18" charset="0"/>
              <a:ea typeface="Calibri" panose="020F0502020204030204" pitchFamily="34" charset="0"/>
              <a:cs typeface="Times New Roman" panose="02020603050405020304" pitchFamily="18" charset="0"/>
            </a:endParaRPr>
          </a:p>
          <a:p>
            <a:r>
              <a:rPr lang="fr-FR" dirty="0">
                <a:latin typeface="Times New Roman" panose="02020603050405020304" pitchFamily="18" charset="0"/>
                <a:ea typeface="Calibri" panose="020F0502020204030204" pitchFamily="34" charset="0"/>
                <a:cs typeface="Times New Roman" panose="02020603050405020304" pitchFamily="18" charset="0"/>
              </a:rPr>
              <a:t>Partant d'activités qui offrent un cadre d'expression aux participants et au groupe et qui permettent la communication entre eux à travers la langue étrangère, elle crée un lien direct entre les participants et leur parole. Elle facilite ainsi la rétention mémorielle des apports linguistiques nouveaux et stimule la motivation des participants.</a:t>
            </a:r>
            <a:endParaRPr lang="de-DE" sz="2800" b="1" dirty="0">
              <a:latin typeface="Times New Roman" panose="02020603050405020304" pitchFamily="18" charset="0"/>
              <a:ea typeface="Calibri" panose="020F0502020204030204" pitchFamily="34" charset="0"/>
              <a:cs typeface="Times New Roman" panose="02020603050405020304" pitchFamily="18" charset="0"/>
            </a:endParaRPr>
          </a:p>
          <a:p>
            <a:r>
              <a:rPr lang="fr-FR" dirty="0">
                <a:latin typeface="Times New Roman" panose="02020603050405020304" pitchFamily="18" charset="0"/>
                <a:ea typeface="Calibri" panose="020F0502020204030204" pitchFamily="34" charset="0"/>
                <a:cs typeface="Times New Roman" panose="02020603050405020304" pitchFamily="18" charset="0"/>
              </a:rPr>
              <a:t>Cette approche propose des stratégies d’apprentissage qui conduisent à un autre mode de relation à la langue étrangère et qui incitent à une modification du rôle de l’enseignant. </a:t>
            </a:r>
            <a:endParaRPr lang="de-DE" sz="2800" b="1" dirty="0">
              <a:latin typeface="Times New Roman" panose="02020603050405020304" pitchFamily="18" charset="0"/>
              <a:ea typeface="Calibri" panose="020F0502020204030204" pitchFamily="34" charset="0"/>
              <a:cs typeface="Times New Roman" panose="02020603050405020304" pitchFamily="18" charset="0"/>
            </a:endParaRPr>
          </a:p>
          <a:p>
            <a:r>
              <a:rPr lang="fr-FR" dirty="0">
                <a:latin typeface="Times New Roman" panose="02020603050405020304" pitchFamily="18" charset="0"/>
                <a:ea typeface="Calibri" panose="020F0502020204030204" pitchFamily="34" charset="0"/>
                <a:cs typeface="Times New Roman" panose="02020603050405020304" pitchFamily="18" charset="0"/>
              </a:rPr>
              <a:t>Nous présenterons certains fondements de la Pédagogie de la relation et nous illustrerons sa pratique à partir de quelques exemples concrets, car son orientation et de nombreux exercices peuvent être intégrés de manière complémentaire dans un enseignement reposant essentiellement sur l’utilisation d’un manuel.</a:t>
            </a:r>
          </a:p>
          <a:p>
            <a:endParaRPr lang="fr-FR" sz="800" dirty="0">
              <a:latin typeface="Times New Roman" panose="02020603050405020304" pitchFamily="18" charset="0"/>
              <a:ea typeface="Calibri" panose="020F0502020204030204" pitchFamily="34" charset="0"/>
              <a:cs typeface="Times New Roman" panose="02020603050405020304" pitchFamily="18" charset="0"/>
            </a:endParaRPr>
          </a:p>
          <a:p>
            <a:pPr algn="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Bernard Dufeu, 21 septembre  2020.</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94382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86D3273B-C80F-0C4F-AFA8-277D2F7AC990}"/>
              </a:ext>
            </a:extLst>
          </p:cNvPr>
          <p:cNvSpPr/>
          <p:nvPr/>
        </p:nvSpPr>
        <p:spPr>
          <a:xfrm>
            <a:off x="424542" y="732196"/>
            <a:ext cx="7979229" cy="5786199"/>
          </a:xfrm>
          <a:prstGeom prst="rect">
            <a:avLst/>
          </a:prstGeom>
        </p:spPr>
        <p:txBody>
          <a:bodyPr wrap="square">
            <a:spAutoFit/>
          </a:bodyPr>
          <a:lstStyle/>
          <a:p>
            <a:pPr algn="ctr"/>
            <a:endParaRPr lang="fr-FR" sz="2000" dirty="0">
              <a:solidFill>
                <a:srgbClr val="0000FF"/>
              </a:solidFill>
            </a:endParaRPr>
          </a:p>
          <a:p>
            <a:pPr algn="ctr"/>
            <a:r>
              <a:rPr lang="fr-FR" sz="5400" dirty="0">
                <a:solidFill>
                  <a:srgbClr val="0000FF"/>
                </a:solidFill>
              </a:rPr>
              <a:t>Il est important que</a:t>
            </a:r>
          </a:p>
          <a:p>
            <a:pPr algn="ctr"/>
            <a:r>
              <a:rPr lang="fr-FR" sz="5400" dirty="0">
                <a:solidFill>
                  <a:srgbClr val="0000FF"/>
                </a:solidFill>
              </a:rPr>
              <a:t>la langue leur parle.</a:t>
            </a:r>
          </a:p>
          <a:p>
            <a:pPr algn="ctr"/>
            <a:r>
              <a:rPr lang="fr-FR" sz="5400" dirty="0">
                <a:solidFill>
                  <a:srgbClr val="0000FF"/>
                </a:solidFill>
              </a:rPr>
              <a:t>Elle pourra ainsi trouver sa </a:t>
            </a:r>
            <a:r>
              <a:rPr lang="fr-FR" sz="5400" b="1" dirty="0">
                <a:solidFill>
                  <a:srgbClr val="0000FF"/>
                </a:solidFill>
              </a:rPr>
              <a:t>résonance </a:t>
            </a:r>
            <a:r>
              <a:rPr lang="fr-FR" sz="5400" dirty="0">
                <a:solidFill>
                  <a:srgbClr val="0000FF"/>
                </a:solidFill>
              </a:rPr>
              <a:t>en eux.</a:t>
            </a:r>
          </a:p>
          <a:p>
            <a:pPr algn="ctr"/>
            <a:endParaRPr lang="fr-FR" sz="4400" dirty="0">
              <a:solidFill>
                <a:srgbClr val="0000FF"/>
              </a:solidFill>
            </a:endParaRPr>
          </a:p>
          <a:p>
            <a:pPr algn="ctr"/>
            <a:r>
              <a:rPr lang="fr-FR" sz="4000" dirty="0">
                <a:solidFill>
                  <a:srgbClr val="FF0000"/>
                </a:solidFill>
              </a:rPr>
              <a:t>Les faire résonner plus</a:t>
            </a:r>
          </a:p>
          <a:p>
            <a:pPr algn="ctr"/>
            <a:r>
              <a:rPr lang="fr-FR" sz="4000" dirty="0">
                <a:solidFill>
                  <a:srgbClr val="FF0000"/>
                </a:solidFill>
              </a:rPr>
              <a:t> et raisonner lorsque c’est nécessaire.</a:t>
            </a:r>
            <a:endParaRPr lang="fr-FR" sz="5400" dirty="0">
              <a:solidFill>
                <a:srgbClr val="0000FF"/>
              </a:solidFill>
            </a:endParaRPr>
          </a:p>
        </p:txBody>
      </p:sp>
    </p:spTree>
    <p:extLst>
      <p:ext uri="{BB962C8B-B14F-4D97-AF65-F5344CB8AC3E}">
        <p14:creationId xmlns:p14="http://schemas.microsoft.com/office/powerpoint/2010/main" val="17694202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extfeld 1"/>
          <p:cNvSpPr txBox="1"/>
          <p:nvPr/>
        </p:nvSpPr>
        <p:spPr>
          <a:xfrm>
            <a:off x="715208" y="1712862"/>
            <a:ext cx="7713583" cy="2862322"/>
          </a:xfrm>
          <a:prstGeom prst="rect">
            <a:avLst/>
          </a:prstGeom>
          <a:noFill/>
        </p:spPr>
        <p:txBody>
          <a:bodyPr wrap="squar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r>
              <a:rPr lang="fr-FR" sz="6000" dirty="0">
                <a:solidFill>
                  <a:srgbClr val="0000FF"/>
                </a:solidFill>
                <a:latin typeface="Times New Roman" panose="02020603050405020304" pitchFamily="18" charset="0"/>
                <a:cs typeface="Times New Roman" panose="02020603050405020304" pitchFamily="18" charset="0"/>
              </a:rPr>
              <a:t>5-</a:t>
            </a:r>
            <a:r>
              <a:rPr lang="fr-FR" sz="4800" dirty="0">
                <a:solidFill>
                  <a:srgbClr val="0000FF"/>
                </a:solidFill>
                <a:latin typeface="Times New Roman" panose="02020603050405020304" pitchFamily="18" charset="0"/>
                <a:cs typeface="Times New Roman" panose="02020603050405020304" pitchFamily="18" charset="0"/>
              </a:rPr>
              <a:t> </a:t>
            </a:r>
            <a:r>
              <a:rPr lang="fr-FR" sz="6000" dirty="0">
                <a:solidFill>
                  <a:srgbClr val="0000FF"/>
                </a:solidFill>
                <a:latin typeface="Times New Roman" panose="02020603050405020304" pitchFamily="18" charset="0"/>
                <a:cs typeface="Times New Roman" panose="02020603050405020304" pitchFamily="18" charset="0"/>
              </a:rPr>
              <a:t>Acquérir la langue étrangère</a:t>
            </a:r>
          </a:p>
          <a:p>
            <a:pPr algn="ctr" eaLnBrk="1" hangingPunct="1"/>
            <a:r>
              <a:rPr lang="fr-FR" sz="6000" dirty="0">
                <a:solidFill>
                  <a:srgbClr val="0000FF"/>
                </a:solidFill>
                <a:latin typeface="Times New Roman" panose="02020603050405020304" pitchFamily="18" charset="0"/>
                <a:cs typeface="Times New Roman" panose="02020603050405020304" pitchFamily="18" charset="0"/>
              </a:rPr>
              <a:t>en la vivant </a:t>
            </a:r>
            <a:endParaRPr lang="de-DE" sz="6000"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13844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482" name="Object 2"/>
          <p:cNvGraphicFramePr>
            <a:graphicFrameLocks noChangeAspect="1"/>
          </p:cNvGraphicFramePr>
          <p:nvPr/>
        </p:nvGraphicFramePr>
        <p:xfrm>
          <a:off x="2573867" y="279070"/>
          <a:ext cx="4273025" cy="6095284"/>
        </p:xfrm>
        <a:graphic>
          <a:graphicData uri="http://schemas.openxmlformats.org/presentationml/2006/ole">
            <mc:AlternateContent xmlns:mc="http://schemas.openxmlformats.org/markup-compatibility/2006">
              <mc:Choice xmlns:v="urn:schemas-microsoft-com:vml" Requires="v">
                <p:oleObj spid="_x0000_s95542" name="Acrobat Document" r:id="rId4" imgW="2838416" imgH="4048057" progId="AcroExch.Document.7">
                  <p:link updateAutomatic="1"/>
                </p:oleObj>
              </mc:Choice>
              <mc:Fallback>
                <p:oleObj name="Acrobat Document" r:id="rId4" imgW="2838416" imgH="4048057" progId="AcroExch.Document.7">
                  <p:link updateAutomatic="1"/>
                  <p:pic>
                    <p:nvPicPr>
                      <p:cNvPr id="20482"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73867" y="279070"/>
                        <a:ext cx="4273025" cy="6095284"/>
                      </a:xfrm>
                      <a:prstGeom prst="rect">
                        <a:avLst/>
                      </a:prstGeom>
                      <a:noFill/>
                      <a:ln>
                        <a:noFill/>
                      </a:ln>
                      <a:effectLst/>
                    </p:spPr>
                  </p:pic>
                </p:oleObj>
              </mc:Fallback>
            </mc:AlternateContent>
          </a:graphicData>
        </a:graphic>
      </p:graphicFrame>
      <p:sp>
        <p:nvSpPr>
          <p:cNvPr id="2" name="Textfeld 1"/>
          <p:cNvSpPr txBox="1"/>
          <p:nvPr/>
        </p:nvSpPr>
        <p:spPr>
          <a:xfrm>
            <a:off x="3115734" y="6013053"/>
            <a:ext cx="3542206" cy="523220"/>
          </a:xfrm>
          <a:prstGeom prst="rect">
            <a:avLst/>
          </a:prstGeom>
          <a:noFill/>
        </p:spPr>
        <p:txBody>
          <a:bodyPr wrap="none" rtlCol="0">
            <a:spAutoFit/>
          </a:bodyPr>
          <a:lstStyle/>
          <a:p>
            <a:r>
              <a:rPr lang="fr-FR" sz="2800" b="1" dirty="0"/>
              <a:t>…</a:t>
            </a:r>
            <a:r>
              <a:rPr lang="fr-FR" sz="2800" b="1" dirty="0">
                <a:latin typeface="Abadi MT Condensed Light"/>
                <a:cs typeface="Abadi MT Condensed Light"/>
              </a:rPr>
              <a:t>dans la langue étrangère.</a:t>
            </a:r>
          </a:p>
        </p:txBody>
      </p:sp>
    </p:spTree>
    <p:extLst>
      <p:ext uri="{BB962C8B-B14F-4D97-AF65-F5344CB8AC3E}">
        <p14:creationId xmlns:p14="http://schemas.microsoft.com/office/powerpoint/2010/main" val="3235557847"/>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FA659494-2C88-3D4D-B29D-19890A98FBE8}"/>
              </a:ext>
            </a:extLst>
          </p:cNvPr>
          <p:cNvSpPr/>
          <p:nvPr/>
        </p:nvSpPr>
        <p:spPr>
          <a:xfrm>
            <a:off x="1447800" y="1948013"/>
            <a:ext cx="5965372" cy="1754326"/>
          </a:xfrm>
          <a:prstGeom prst="rect">
            <a:avLst/>
          </a:prstGeom>
        </p:spPr>
        <p:txBody>
          <a:bodyPr wrap="square">
            <a:spAutoFit/>
          </a:bodyPr>
          <a:lstStyle/>
          <a:p>
            <a:pPr algn="ctr"/>
            <a:r>
              <a:rPr lang="fr-FR" sz="5400" dirty="0">
                <a:solidFill>
                  <a:srgbClr val="FF0000"/>
                </a:solidFill>
                <a:latin typeface="Calibri" charset="0"/>
              </a:rPr>
              <a:t>Une langue vit,</a:t>
            </a:r>
          </a:p>
          <a:p>
            <a:pPr algn="ctr"/>
            <a:r>
              <a:rPr lang="fr-FR" sz="5400" dirty="0">
                <a:solidFill>
                  <a:srgbClr val="FF0000"/>
                </a:solidFill>
                <a:latin typeface="Calibri" charset="0"/>
              </a:rPr>
              <a:t>Une langue se vit.</a:t>
            </a:r>
          </a:p>
        </p:txBody>
      </p:sp>
      <p:sp>
        <p:nvSpPr>
          <p:cNvPr id="3" name="Textfeld 2">
            <a:extLst>
              <a:ext uri="{FF2B5EF4-FFF2-40B4-BE49-F238E27FC236}">
                <a16:creationId xmlns:a16="http://schemas.microsoft.com/office/drawing/2014/main" id="{34F4D343-BEAF-444D-99B6-1444E8FAE299}"/>
              </a:ext>
            </a:extLst>
          </p:cNvPr>
          <p:cNvSpPr txBox="1"/>
          <p:nvPr/>
        </p:nvSpPr>
        <p:spPr>
          <a:xfrm>
            <a:off x="5959928" y="5306786"/>
            <a:ext cx="2379882" cy="369332"/>
          </a:xfrm>
          <a:prstGeom prst="rect">
            <a:avLst/>
          </a:prstGeom>
          <a:noFill/>
        </p:spPr>
        <p:txBody>
          <a:bodyPr wrap="none" rtlCol="0">
            <a:spAutoFit/>
          </a:bodyPr>
          <a:lstStyle/>
          <a:p>
            <a:r>
              <a:rPr lang="fr-FR" dirty="0"/>
              <a:t>© Bernard Dufeu, 1989</a:t>
            </a:r>
          </a:p>
        </p:txBody>
      </p:sp>
    </p:spTree>
    <p:extLst>
      <p:ext uri="{BB962C8B-B14F-4D97-AF65-F5344CB8AC3E}">
        <p14:creationId xmlns:p14="http://schemas.microsoft.com/office/powerpoint/2010/main" val="41431007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715208" y="1765310"/>
            <a:ext cx="7713583" cy="3631763"/>
          </a:xfrm>
          <a:prstGeom prst="rect">
            <a:avLst/>
          </a:prstGeom>
          <a:noFill/>
        </p:spPr>
        <p:txBody>
          <a:bodyPr wrap="squar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r>
              <a:rPr lang="fr-FR" sz="6000" dirty="0">
                <a:solidFill>
                  <a:srgbClr val="C00000"/>
                </a:solidFill>
                <a:latin typeface="Times New Roman" panose="02020603050405020304" pitchFamily="18" charset="0"/>
                <a:cs typeface="Times New Roman" panose="02020603050405020304" pitchFamily="18" charset="0"/>
              </a:rPr>
              <a:t>„Nous sommes </a:t>
            </a:r>
          </a:p>
          <a:p>
            <a:pPr algn="ctr" eaLnBrk="1" hangingPunct="1"/>
            <a:endParaRPr lang="fr-FR" sz="2000" dirty="0">
              <a:solidFill>
                <a:srgbClr val="C00000"/>
              </a:solidFill>
              <a:latin typeface="Times New Roman" panose="02020603050405020304" pitchFamily="18" charset="0"/>
              <a:cs typeface="Times New Roman" panose="02020603050405020304" pitchFamily="18" charset="0"/>
            </a:endParaRPr>
          </a:p>
          <a:p>
            <a:pPr algn="ctr" eaLnBrk="1" hangingPunct="1"/>
            <a:r>
              <a:rPr lang="fr-FR" sz="6000" dirty="0">
                <a:solidFill>
                  <a:srgbClr val="C00000"/>
                </a:solidFill>
                <a:latin typeface="Times New Roman" panose="02020603050405020304" pitchFamily="18" charset="0"/>
                <a:cs typeface="Times New Roman" panose="02020603050405020304" pitchFamily="18" charset="0"/>
              </a:rPr>
              <a:t>les invités de la vie.“</a:t>
            </a:r>
          </a:p>
          <a:p>
            <a:pPr eaLnBrk="1" hangingPunct="1"/>
            <a:endParaRPr lang="de-DE" sz="2400" dirty="0">
              <a:latin typeface="Times New Roman" panose="02020603050405020304" pitchFamily="18" charset="0"/>
              <a:cs typeface="Times New Roman" panose="02020603050405020304" pitchFamily="18" charset="0"/>
            </a:endParaRPr>
          </a:p>
          <a:p>
            <a:pPr eaLnBrk="1" hangingPunct="1"/>
            <a:endParaRPr lang="de-DE" sz="2400" dirty="0">
              <a:latin typeface="Times New Roman" panose="02020603050405020304" pitchFamily="18" charset="0"/>
              <a:cs typeface="Times New Roman" panose="02020603050405020304" pitchFamily="18" charset="0"/>
            </a:endParaRPr>
          </a:p>
          <a:p>
            <a:pPr algn="r" eaLnBrk="1" hangingPunct="1"/>
            <a:r>
              <a:rPr lang="de-DE" sz="2400" dirty="0">
                <a:latin typeface="Times New Roman" panose="02020603050405020304" pitchFamily="18" charset="0"/>
                <a:cs typeface="Times New Roman" panose="02020603050405020304" pitchFamily="18" charset="0"/>
              </a:rPr>
              <a:t>George Steiner</a:t>
            </a:r>
          </a:p>
          <a:p>
            <a:pPr eaLnBrk="1" hangingPunct="1"/>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44621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CE8066C0-3D55-9A47-BA84-53CE5354F4D3}"/>
              </a:ext>
            </a:extLst>
          </p:cNvPr>
          <p:cNvSpPr/>
          <p:nvPr/>
        </p:nvSpPr>
        <p:spPr>
          <a:xfrm>
            <a:off x="1845624" y="1690692"/>
            <a:ext cx="5998028" cy="3046988"/>
          </a:xfrm>
          <a:prstGeom prst="rect">
            <a:avLst/>
          </a:prstGeom>
        </p:spPr>
        <p:txBody>
          <a:bodyPr wrap="square">
            <a:spAutoFit/>
          </a:bodyPr>
          <a:lstStyle/>
          <a:p>
            <a:pPr algn="ctr"/>
            <a:r>
              <a:rPr lang="fr-FR" sz="4800" dirty="0">
                <a:solidFill>
                  <a:srgbClr val="0000FF"/>
                </a:solidFill>
                <a:latin typeface="Times New Roman" panose="02020603050405020304" pitchFamily="18" charset="0"/>
                <a:cs typeface="Times New Roman" panose="02020603050405020304" pitchFamily="18" charset="0"/>
              </a:rPr>
              <a:t>6- Développer </a:t>
            </a:r>
          </a:p>
          <a:p>
            <a:pPr algn="ctr"/>
            <a:r>
              <a:rPr lang="fr-FR" sz="4800" dirty="0">
                <a:solidFill>
                  <a:srgbClr val="0000FF"/>
                </a:solidFill>
                <a:latin typeface="Times New Roman" panose="02020603050405020304" pitchFamily="18" charset="0"/>
                <a:cs typeface="Times New Roman" panose="02020603050405020304" pitchFamily="18" charset="0"/>
              </a:rPr>
              <a:t>une pédagogie orientée vers le présent </a:t>
            </a:r>
          </a:p>
          <a:p>
            <a:pPr algn="ctr"/>
            <a:r>
              <a:rPr lang="fr-FR" sz="4800" dirty="0">
                <a:solidFill>
                  <a:srgbClr val="0000FF"/>
                </a:solidFill>
                <a:latin typeface="Times New Roman" panose="02020603050405020304" pitchFamily="18" charset="0"/>
                <a:cs typeface="Times New Roman" panose="02020603050405020304" pitchFamily="18" charset="0"/>
              </a:rPr>
              <a:t>du groupe. </a:t>
            </a:r>
            <a:endParaRPr lang="de-DE" sz="4800"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63164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4927B287-2715-B741-81CB-0845E0060DDE}"/>
              </a:ext>
            </a:extLst>
          </p:cNvPr>
          <p:cNvSpPr/>
          <p:nvPr/>
        </p:nvSpPr>
        <p:spPr>
          <a:xfrm>
            <a:off x="581891" y="766732"/>
            <a:ext cx="8201891" cy="5324535"/>
          </a:xfrm>
          <a:prstGeom prst="rect">
            <a:avLst/>
          </a:prstGeom>
        </p:spPr>
        <p:txBody>
          <a:bodyPr wrap="square">
            <a:spAutoFit/>
          </a:bodyPr>
          <a:lstStyle/>
          <a:p>
            <a:pPr algn="ctr"/>
            <a:r>
              <a:rPr lang="fr-FR" sz="4000" dirty="0">
                <a:solidFill>
                  <a:srgbClr val="0000FF"/>
                </a:solidFill>
              </a:rPr>
              <a:t>Nous voulons les préparer  à être </a:t>
            </a:r>
          </a:p>
          <a:p>
            <a:pPr algn="ctr"/>
            <a:r>
              <a:rPr lang="fr-FR" sz="4000" dirty="0">
                <a:solidFill>
                  <a:srgbClr val="0000FF"/>
                </a:solidFill>
              </a:rPr>
              <a:t>dans le futur, </a:t>
            </a:r>
          </a:p>
          <a:p>
            <a:pPr algn="ctr"/>
            <a:r>
              <a:rPr lang="fr-FR" sz="4000" dirty="0">
                <a:solidFill>
                  <a:srgbClr val="0000FF"/>
                </a:solidFill>
              </a:rPr>
              <a:t>alors qu’</a:t>
            </a:r>
            <a:r>
              <a:rPr lang="fr-FR" sz="4000" b="1" dirty="0">
                <a:solidFill>
                  <a:srgbClr val="0000FF"/>
                </a:solidFill>
              </a:rPr>
              <a:t> ils sont !</a:t>
            </a:r>
          </a:p>
          <a:p>
            <a:pPr algn="ctr"/>
            <a:endParaRPr lang="fr-FR" sz="2000" b="1" dirty="0">
              <a:solidFill>
                <a:srgbClr val="0070C0"/>
              </a:solidFill>
            </a:endParaRPr>
          </a:p>
          <a:p>
            <a:pPr algn="ctr"/>
            <a:r>
              <a:rPr lang="fr-FR" sz="4000" dirty="0">
                <a:solidFill>
                  <a:srgbClr val="0000FF"/>
                </a:solidFill>
              </a:rPr>
              <a:t>Il importe de développer  </a:t>
            </a:r>
          </a:p>
          <a:p>
            <a:pPr algn="ctr"/>
            <a:r>
              <a:rPr lang="fr-FR" sz="4000" dirty="0">
                <a:solidFill>
                  <a:srgbClr val="0000FF"/>
                </a:solidFill>
              </a:rPr>
              <a:t>une pédagogie </a:t>
            </a:r>
          </a:p>
          <a:p>
            <a:pPr algn="ctr"/>
            <a:r>
              <a:rPr lang="fr-FR" sz="4000" dirty="0">
                <a:solidFill>
                  <a:srgbClr val="0000FF"/>
                </a:solidFill>
              </a:rPr>
              <a:t>du présent et de la présence, </a:t>
            </a:r>
          </a:p>
          <a:p>
            <a:pPr algn="ctr"/>
            <a:r>
              <a:rPr lang="fr-FR" sz="4000" dirty="0">
                <a:solidFill>
                  <a:srgbClr val="0000FF"/>
                </a:solidFill>
              </a:rPr>
              <a:t>une pédagogie du chemin plutôt qu’une pédagogie de l’objectif.</a:t>
            </a:r>
            <a:endParaRPr lang="fr-FR" sz="4000" dirty="0"/>
          </a:p>
        </p:txBody>
      </p:sp>
    </p:spTree>
    <p:extLst>
      <p:ext uri="{BB962C8B-B14F-4D97-AF65-F5344CB8AC3E}">
        <p14:creationId xmlns:p14="http://schemas.microsoft.com/office/powerpoint/2010/main" val="8672208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C220DF4E-5AB7-304C-BD53-FF1BA5AEF44F}"/>
              </a:ext>
            </a:extLst>
          </p:cNvPr>
          <p:cNvSpPr/>
          <p:nvPr/>
        </p:nvSpPr>
        <p:spPr>
          <a:xfrm>
            <a:off x="1870364" y="1782395"/>
            <a:ext cx="5209308" cy="3293209"/>
          </a:xfrm>
          <a:prstGeom prst="rect">
            <a:avLst/>
          </a:prstGeom>
        </p:spPr>
        <p:txBody>
          <a:bodyPr wrap="square">
            <a:spAutoFit/>
          </a:bodyPr>
          <a:lstStyle/>
          <a:p>
            <a:pPr algn="ctr"/>
            <a:r>
              <a:rPr lang="fr-FR" sz="4800" i="1" dirty="0">
                <a:solidFill>
                  <a:srgbClr val="FF0000"/>
                </a:solidFill>
              </a:rPr>
              <a:t> </a:t>
            </a:r>
            <a:r>
              <a:rPr lang="fr-FR" sz="4800" dirty="0">
                <a:solidFill>
                  <a:srgbClr val="FF0000"/>
                </a:solidFill>
                <a:latin typeface="Times New Roman" panose="02020603050405020304" pitchFamily="18" charset="0"/>
                <a:cs typeface="Times New Roman" panose="02020603050405020304" pitchFamily="18" charset="0"/>
              </a:rPr>
              <a:t>Pour atteindre </a:t>
            </a:r>
          </a:p>
          <a:p>
            <a:pPr algn="ctr"/>
            <a:r>
              <a:rPr lang="fr-FR" sz="4800" dirty="0">
                <a:solidFill>
                  <a:srgbClr val="FF0000"/>
                </a:solidFill>
                <a:latin typeface="Times New Roman" panose="02020603050405020304" pitchFamily="18" charset="0"/>
                <a:cs typeface="Times New Roman" panose="02020603050405020304" pitchFamily="18" charset="0"/>
              </a:rPr>
              <a:t>notre objectif, </a:t>
            </a:r>
          </a:p>
          <a:p>
            <a:pPr algn="ctr"/>
            <a:r>
              <a:rPr lang="fr-FR" sz="4800" dirty="0">
                <a:solidFill>
                  <a:srgbClr val="FF0000"/>
                </a:solidFill>
                <a:latin typeface="Times New Roman" panose="02020603050405020304" pitchFamily="18" charset="0"/>
                <a:cs typeface="Times New Roman" panose="02020603050405020304" pitchFamily="18" charset="0"/>
              </a:rPr>
              <a:t>il faut l’oublier. </a:t>
            </a:r>
            <a:endParaRPr lang="de-DE" sz="4800" dirty="0">
              <a:solidFill>
                <a:srgbClr val="FF0000"/>
              </a:solidFill>
              <a:latin typeface="Times New Roman" panose="02020603050405020304" pitchFamily="18" charset="0"/>
              <a:cs typeface="Times New Roman" panose="02020603050405020304" pitchFamily="18" charset="0"/>
            </a:endParaRPr>
          </a:p>
          <a:p>
            <a:endParaRPr lang="fr-FR" dirty="0"/>
          </a:p>
          <a:p>
            <a:pPr algn="r"/>
            <a:r>
              <a:rPr lang="fr-FR" dirty="0"/>
              <a:t>Apnéiste dans une émission de France-Culture,</a:t>
            </a:r>
          </a:p>
          <a:p>
            <a:pPr algn="r"/>
            <a:r>
              <a:rPr lang="fr-FR" dirty="0"/>
              <a:t> le 21 août 2014. </a:t>
            </a:r>
            <a:r>
              <a:rPr lang="de-DE" dirty="0"/>
              <a:t>« </a:t>
            </a:r>
            <a:r>
              <a:rPr lang="de-DE" i="1" dirty="0"/>
              <a:t>En apnée </a:t>
            </a:r>
            <a:r>
              <a:rPr lang="de-DE" dirty="0"/>
              <a:t>»</a:t>
            </a:r>
          </a:p>
          <a:p>
            <a:endParaRPr lang="de-DE" sz="1000" dirty="0"/>
          </a:p>
        </p:txBody>
      </p:sp>
    </p:spTree>
    <p:extLst>
      <p:ext uri="{BB962C8B-B14F-4D97-AF65-F5344CB8AC3E}">
        <p14:creationId xmlns:p14="http://schemas.microsoft.com/office/powerpoint/2010/main" val="24953043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04D1BABA-F083-FC47-A1D4-0DA5D47D1E0D}"/>
              </a:ext>
            </a:extLst>
          </p:cNvPr>
          <p:cNvSpPr/>
          <p:nvPr/>
        </p:nvSpPr>
        <p:spPr>
          <a:xfrm>
            <a:off x="98853" y="1758948"/>
            <a:ext cx="8044249" cy="2862322"/>
          </a:xfrm>
          <a:prstGeom prst="rect">
            <a:avLst/>
          </a:prstGeom>
        </p:spPr>
        <p:txBody>
          <a:bodyPr wrap="square">
            <a:spAutoFit/>
          </a:bodyPr>
          <a:lstStyle/>
          <a:p>
            <a:pPr algn="ctr"/>
            <a:r>
              <a:rPr lang="fr-FR" sz="6000" b="1" dirty="0">
                <a:solidFill>
                  <a:srgbClr val="0070C0"/>
                </a:solidFill>
                <a:latin typeface="Calibri" charset="0"/>
              </a:rPr>
              <a:t>Une approche pratique </a:t>
            </a:r>
          </a:p>
          <a:p>
            <a:pPr algn="ctr"/>
            <a:r>
              <a:rPr lang="fr-FR" sz="6000" b="1" dirty="0">
                <a:solidFill>
                  <a:srgbClr val="0070C0"/>
                </a:solidFill>
                <a:latin typeface="Calibri" charset="0"/>
              </a:rPr>
              <a:t>de la </a:t>
            </a:r>
          </a:p>
          <a:p>
            <a:pPr algn="ctr"/>
            <a:r>
              <a:rPr lang="fr-FR" sz="6000" b="1" dirty="0">
                <a:solidFill>
                  <a:srgbClr val="0070C0"/>
                </a:solidFill>
                <a:latin typeface="Calibri" charset="0"/>
              </a:rPr>
              <a:t>Pédagogie  relationnelle</a:t>
            </a:r>
          </a:p>
        </p:txBody>
      </p:sp>
    </p:spTree>
    <p:extLst>
      <p:ext uri="{BB962C8B-B14F-4D97-AF65-F5344CB8AC3E}">
        <p14:creationId xmlns:p14="http://schemas.microsoft.com/office/powerpoint/2010/main" val="12276742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ieren 28"/>
          <p:cNvGrpSpPr/>
          <p:nvPr/>
        </p:nvGrpSpPr>
        <p:grpSpPr>
          <a:xfrm>
            <a:off x="447980" y="370094"/>
            <a:ext cx="4837924" cy="5573506"/>
            <a:chOff x="52844" y="2086051"/>
            <a:chExt cx="1590219" cy="2128762"/>
          </a:xfrm>
        </p:grpSpPr>
        <p:sp>
          <p:nvSpPr>
            <p:cNvPr id="3" name="Ellipse 4"/>
            <p:cNvSpPr/>
            <p:nvPr/>
          </p:nvSpPr>
          <p:spPr>
            <a:xfrm>
              <a:off x="688700" y="2086051"/>
              <a:ext cx="357163" cy="285758"/>
            </a:xfrm>
            <a:prstGeom prst="ellipse">
              <a:avLst/>
            </a:prstGeom>
            <a:solidFill>
              <a:schemeClr val="accent6">
                <a:lumMod val="75000"/>
              </a:schemeClr>
            </a:soli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de-DE" sz="4000" dirty="0"/>
                <a:t>1</a:t>
              </a:r>
              <a:endParaRPr lang="fr-FR" sz="4000" dirty="0"/>
            </a:p>
          </p:txBody>
        </p:sp>
        <p:sp>
          <p:nvSpPr>
            <p:cNvPr id="4" name="Abgerundetes Rechteck 3"/>
            <p:cNvSpPr/>
            <p:nvPr/>
          </p:nvSpPr>
          <p:spPr>
            <a:xfrm>
              <a:off x="52844" y="2413560"/>
              <a:ext cx="1590219" cy="1801253"/>
            </a:xfrm>
            <a:prstGeom prst="roundRect">
              <a:avLst/>
            </a:prstGeom>
            <a:solidFill>
              <a:schemeClr val="accent6">
                <a:lumMod val="75000"/>
              </a:schemeClr>
            </a:soli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fr-FR" sz="4000" b="1" dirty="0"/>
                <a:t>Activité-cadre </a:t>
              </a:r>
            </a:p>
            <a:p>
              <a:pPr algn="ctr" fontAlgn="auto">
                <a:spcBef>
                  <a:spcPts val="0"/>
                </a:spcBef>
                <a:spcAft>
                  <a:spcPts val="0"/>
                </a:spcAft>
                <a:defRPr/>
              </a:pPr>
              <a:r>
                <a:rPr lang="fr-FR" sz="4000" dirty="0"/>
                <a:t>ou</a:t>
              </a:r>
              <a:r>
                <a:rPr lang="fr-FR" sz="4000" b="1" dirty="0"/>
                <a:t> document</a:t>
              </a:r>
            </a:p>
            <a:p>
              <a:pPr algn="ctr" fontAlgn="auto">
                <a:spcBef>
                  <a:spcPts val="0"/>
                </a:spcBef>
                <a:spcAft>
                  <a:spcPts val="0"/>
                </a:spcAft>
                <a:defRPr/>
              </a:pPr>
              <a:r>
                <a:rPr lang="fr-FR" sz="4000" dirty="0"/>
                <a:t>qui stimulent </a:t>
              </a:r>
            </a:p>
            <a:p>
              <a:pPr algn="ctr" fontAlgn="auto">
                <a:spcBef>
                  <a:spcPts val="0"/>
                </a:spcBef>
                <a:spcAft>
                  <a:spcPts val="0"/>
                </a:spcAft>
                <a:defRPr/>
              </a:pPr>
              <a:r>
                <a:rPr lang="fr-FR" sz="4000" dirty="0"/>
                <a:t>le désir d‘expression </a:t>
              </a:r>
            </a:p>
            <a:p>
              <a:pPr algn="ctr" fontAlgn="auto">
                <a:spcBef>
                  <a:spcPts val="0"/>
                </a:spcBef>
                <a:spcAft>
                  <a:spcPts val="0"/>
                </a:spcAft>
                <a:defRPr/>
              </a:pPr>
              <a:r>
                <a:rPr lang="fr-FR" sz="4000" dirty="0"/>
                <a:t>des participants.</a:t>
              </a:r>
            </a:p>
          </p:txBody>
        </p:sp>
      </p:grpSp>
      <p:sp>
        <p:nvSpPr>
          <p:cNvPr id="5" name="Abgerundetes Rechteck 4">
            <a:extLst>
              <a:ext uri="{FF2B5EF4-FFF2-40B4-BE49-F238E27FC236}">
                <a16:creationId xmlns:a16="http://schemas.microsoft.com/office/drawing/2014/main" id="{6BAB725F-81EB-A04A-B3D1-A72A9169931F}"/>
              </a:ext>
            </a:extLst>
          </p:cNvPr>
          <p:cNvSpPr/>
          <p:nvPr/>
        </p:nvSpPr>
        <p:spPr>
          <a:xfrm>
            <a:off x="5057298" y="2487037"/>
            <a:ext cx="3790968" cy="2197099"/>
          </a:xfrm>
          <a:prstGeom prst="roundRect">
            <a:avLst/>
          </a:prstGeom>
          <a:solidFill>
            <a:srgbClr val="FCD5B5"/>
          </a:solidFill>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fr-FR" sz="4000" dirty="0">
                <a:solidFill>
                  <a:schemeClr val="tx1"/>
                </a:solidFill>
              </a:rPr>
              <a:t>Expression </a:t>
            </a:r>
          </a:p>
          <a:p>
            <a:pPr algn="ctr" fontAlgn="auto">
              <a:spcBef>
                <a:spcPts val="0"/>
              </a:spcBef>
              <a:spcAft>
                <a:spcPts val="0"/>
              </a:spcAft>
              <a:defRPr/>
            </a:pPr>
            <a:r>
              <a:rPr lang="fr-FR" sz="4000" dirty="0">
                <a:solidFill>
                  <a:schemeClr val="tx1"/>
                </a:solidFill>
              </a:rPr>
              <a:t>du ou des</a:t>
            </a:r>
          </a:p>
          <a:p>
            <a:pPr algn="ctr" fontAlgn="auto">
              <a:spcBef>
                <a:spcPts val="0"/>
              </a:spcBef>
              <a:spcAft>
                <a:spcPts val="0"/>
              </a:spcAft>
              <a:defRPr/>
            </a:pPr>
            <a:r>
              <a:rPr lang="fr-FR" sz="4000" dirty="0">
                <a:solidFill>
                  <a:schemeClr val="tx1"/>
                </a:solidFill>
              </a:rPr>
              <a:t>participant(e)(s)</a:t>
            </a:r>
          </a:p>
        </p:txBody>
      </p:sp>
      <p:sp>
        <p:nvSpPr>
          <p:cNvPr id="6" name="Oval 4">
            <a:extLst>
              <a:ext uri="{FF2B5EF4-FFF2-40B4-BE49-F238E27FC236}">
                <a16:creationId xmlns:a16="http://schemas.microsoft.com/office/drawing/2014/main" id="{2BAFDF60-A72B-4C4E-86BE-0079BEE5AD27}"/>
              </a:ext>
            </a:extLst>
          </p:cNvPr>
          <p:cNvSpPr>
            <a:spLocks noChangeArrowheads="1"/>
          </p:cNvSpPr>
          <p:nvPr/>
        </p:nvSpPr>
        <p:spPr bwMode="auto">
          <a:xfrm>
            <a:off x="6573370" y="1451112"/>
            <a:ext cx="758825" cy="807295"/>
          </a:xfrm>
          <a:prstGeom prst="ellipse">
            <a:avLst/>
          </a:prstGeom>
          <a:solidFill>
            <a:srgbClr val="FCD5B5"/>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3200" b="1" i="0" u="none" strike="noStrike" cap="none" normalizeH="0" baseline="0" dirty="0">
                <a:ln>
                  <a:noFill/>
                </a:ln>
                <a:solidFill>
                  <a:schemeClr val="tx1"/>
                </a:solidFill>
                <a:effectLst/>
                <a:latin typeface="Cambria" charset="0"/>
                <a:ea typeface="ÇlÇr ñæí©" charset="0"/>
              </a:rPr>
              <a:t>2</a:t>
            </a:r>
            <a:endParaRPr kumimoji="0" lang="fr-FR" sz="3200" b="1" i="0" u="none" strike="noStrike" cap="none" normalizeH="0" baseline="0" dirty="0">
              <a:ln>
                <a:noFill/>
              </a:ln>
              <a:solidFill>
                <a:schemeClr val="tx1"/>
              </a:solidFill>
              <a:effectLst/>
              <a:latin typeface="Arial" charset="0"/>
              <a:ea typeface="ＭＳ Ｐゴシック" charset="0"/>
            </a:endParaRPr>
          </a:p>
        </p:txBody>
      </p:sp>
      <p:sp>
        <p:nvSpPr>
          <p:cNvPr id="7" name="Textfeld 6">
            <a:extLst>
              <a:ext uri="{FF2B5EF4-FFF2-40B4-BE49-F238E27FC236}">
                <a16:creationId xmlns:a16="http://schemas.microsoft.com/office/drawing/2014/main" id="{CB06085F-82F7-6E44-B9DE-CDA142521C3C}"/>
              </a:ext>
            </a:extLst>
          </p:cNvPr>
          <p:cNvSpPr txBox="1"/>
          <p:nvPr/>
        </p:nvSpPr>
        <p:spPr>
          <a:xfrm>
            <a:off x="6082145" y="5417127"/>
            <a:ext cx="184731" cy="369332"/>
          </a:xfrm>
          <a:prstGeom prst="rect">
            <a:avLst/>
          </a:prstGeom>
          <a:noFill/>
        </p:spPr>
        <p:txBody>
          <a:bodyPr wrap="none" rtlCol="0">
            <a:spAutoFit/>
          </a:bodyPr>
          <a:lstStyle/>
          <a:p>
            <a:endParaRPr lang="fr-FR" dirty="0"/>
          </a:p>
        </p:txBody>
      </p:sp>
    </p:spTree>
    <p:extLst>
      <p:ext uri="{BB962C8B-B14F-4D97-AF65-F5344CB8AC3E}">
        <p14:creationId xmlns:p14="http://schemas.microsoft.com/office/powerpoint/2010/main" val="1434457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931E2620-F69C-0C43-8AC9-92EF8D3B5908}"/>
              </a:ext>
            </a:extLst>
          </p:cNvPr>
          <p:cNvSpPr/>
          <p:nvPr/>
        </p:nvSpPr>
        <p:spPr>
          <a:xfrm>
            <a:off x="803729" y="946130"/>
            <a:ext cx="7293428" cy="4708981"/>
          </a:xfrm>
          <a:prstGeom prst="rect">
            <a:avLst/>
          </a:prstGeom>
        </p:spPr>
        <p:txBody>
          <a:bodyPr wrap="square">
            <a:spAutoFit/>
          </a:bodyPr>
          <a:lstStyle/>
          <a:p>
            <a:pPr algn="ctr"/>
            <a:r>
              <a:rPr lang="fr-FR" sz="4000" b="1" dirty="0"/>
              <a:t>Objectif de cette présentation</a:t>
            </a:r>
          </a:p>
          <a:p>
            <a:pPr algn="ctr"/>
            <a:endParaRPr lang="fr-FR" sz="2000" dirty="0"/>
          </a:p>
          <a:p>
            <a:r>
              <a:rPr lang="fr-FR" sz="2000" dirty="0"/>
              <a:t>À côté d’un enseignement des langues axé essentiellement sur l’utilisation d’un manuel, se développe un certain nombre d’approches qui reposent sur d’autres fondements méthodologiques et qui conduisent à d’autres pratiques.</a:t>
            </a:r>
          </a:p>
          <a:p>
            <a:endParaRPr lang="de-DE" sz="2000" dirty="0"/>
          </a:p>
          <a:p>
            <a:r>
              <a:rPr lang="fr-FR" sz="2000" dirty="0"/>
              <a:t>Nous pouvons les garder à distance ou puiser à leurs sources, adopter certains de leurs fondements ou leur emprunter  des techniques et des exercices pour enrichir et élargir notre enseignement, c’est la raison pour laquelle j’aimerais présenter certains aspects de la </a:t>
            </a:r>
            <a:r>
              <a:rPr lang="fr-FR" sz="2000" i="1" dirty="0"/>
              <a:t>pédagogie relationnelle</a:t>
            </a:r>
            <a:r>
              <a:rPr lang="fr-FR" sz="2000" dirty="0"/>
              <a:t>.</a:t>
            </a:r>
          </a:p>
          <a:p>
            <a:endParaRPr lang="de-DE" sz="2000" dirty="0"/>
          </a:p>
          <a:p>
            <a:r>
              <a:rPr lang="fr-FR" sz="2000" b="1" dirty="0"/>
              <a:t>Je propose donc d’aller voir ce qui pousse dans le jardin du voisin.</a:t>
            </a:r>
            <a:endParaRPr lang="de-DE" sz="2000" dirty="0"/>
          </a:p>
        </p:txBody>
      </p:sp>
    </p:spTree>
    <p:extLst>
      <p:ext uri="{BB962C8B-B14F-4D97-AF65-F5344CB8AC3E}">
        <p14:creationId xmlns:p14="http://schemas.microsoft.com/office/powerpoint/2010/main" val="19587890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0756F315-2611-BF46-8511-95B3BE113DB2}"/>
              </a:ext>
            </a:extLst>
          </p:cNvPr>
          <p:cNvSpPr/>
          <p:nvPr/>
        </p:nvSpPr>
        <p:spPr>
          <a:xfrm>
            <a:off x="3464764" y="219520"/>
            <a:ext cx="2446179" cy="29622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CA" dirty="0">
                <a:solidFill>
                  <a:srgbClr val="000000"/>
                </a:solidFill>
              </a:rPr>
              <a:t>Homme ou femme</a:t>
            </a:r>
          </a:p>
        </p:txBody>
      </p:sp>
      <p:sp>
        <p:nvSpPr>
          <p:cNvPr id="5" name="Rechteck 4">
            <a:extLst>
              <a:ext uri="{FF2B5EF4-FFF2-40B4-BE49-F238E27FC236}">
                <a16:creationId xmlns:a16="http://schemas.microsoft.com/office/drawing/2014/main" id="{BD004747-601A-8C4B-ABB3-E85AF5512A21}"/>
              </a:ext>
            </a:extLst>
          </p:cNvPr>
          <p:cNvSpPr/>
          <p:nvPr/>
        </p:nvSpPr>
        <p:spPr>
          <a:xfrm>
            <a:off x="5216253" y="665907"/>
            <a:ext cx="1773032" cy="33471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CA" dirty="0">
                <a:solidFill>
                  <a:srgbClr val="000000"/>
                </a:solidFill>
              </a:rPr>
              <a:t>Âge </a:t>
            </a:r>
          </a:p>
        </p:txBody>
      </p:sp>
      <p:sp>
        <p:nvSpPr>
          <p:cNvPr id="7" name="Rechteck 6">
            <a:extLst>
              <a:ext uri="{FF2B5EF4-FFF2-40B4-BE49-F238E27FC236}">
                <a16:creationId xmlns:a16="http://schemas.microsoft.com/office/drawing/2014/main" id="{20D4D87F-F001-984A-8166-AD0DDBFA33C8}"/>
              </a:ext>
            </a:extLst>
          </p:cNvPr>
          <p:cNvSpPr/>
          <p:nvPr/>
        </p:nvSpPr>
        <p:spPr>
          <a:xfrm>
            <a:off x="5910944" y="1184697"/>
            <a:ext cx="2009285" cy="33471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fr-CA" dirty="0">
                <a:solidFill>
                  <a:srgbClr val="000000"/>
                </a:solidFill>
              </a:rPr>
              <a:t>Situation familiale</a:t>
            </a:r>
          </a:p>
        </p:txBody>
      </p:sp>
      <p:sp>
        <p:nvSpPr>
          <p:cNvPr id="8" name="Rechteck 7">
            <a:extLst>
              <a:ext uri="{FF2B5EF4-FFF2-40B4-BE49-F238E27FC236}">
                <a16:creationId xmlns:a16="http://schemas.microsoft.com/office/drawing/2014/main" id="{0A6FCB31-EADD-EF49-B357-1B2D7F14D462}"/>
              </a:ext>
            </a:extLst>
          </p:cNvPr>
          <p:cNvSpPr/>
          <p:nvPr/>
        </p:nvSpPr>
        <p:spPr>
          <a:xfrm>
            <a:off x="6603303" y="1631012"/>
            <a:ext cx="1316926" cy="33471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fr-CA" dirty="0">
                <a:solidFill>
                  <a:srgbClr val="000000"/>
                </a:solidFill>
              </a:rPr>
              <a:t>Nationalité </a:t>
            </a:r>
          </a:p>
        </p:txBody>
      </p:sp>
      <p:sp>
        <p:nvSpPr>
          <p:cNvPr id="9" name="Rechteck 8">
            <a:extLst>
              <a:ext uri="{FF2B5EF4-FFF2-40B4-BE49-F238E27FC236}">
                <a16:creationId xmlns:a16="http://schemas.microsoft.com/office/drawing/2014/main" id="{A9998A6C-FE93-C042-B67A-F2E4BC281AA3}"/>
              </a:ext>
            </a:extLst>
          </p:cNvPr>
          <p:cNvSpPr/>
          <p:nvPr/>
        </p:nvSpPr>
        <p:spPr>
          <a:xfrm>
            <a:off x="7107789" y="2108136"/>
            <a:ext cx="1316925" cy="31072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CA" dirty="0">
                <a:solidFill>
                  <a:srgbClr val="000000"/>
                </a:solidFill>
              </a:rPr>
              <a:t>Nom</a:t>
            </a:r>
          </a:p>
        </p:txBody>
      </p:sp>
      <p:sp>
        <p:nvSpPr>
          <p:cNvPr id="10" name="Rechteck 9">
            <a:extLst>
              <a:ext uri="{FF2B5EF4-FFF2-40B4-BE49-F238E27FC236}">
                <a16:creationId xmlns:a16="http://schemas.microsoft.com/office/drawing/2014/main" id="{058292E9-F535-9848-97A1-A3664A2E02C2}"/>
              </a:ext>
            </a:extLst>
          </p:cNvPr>
          <p:cNvSpPr/>
          <p:nvPr/>
        </p:nvSpPr>
        <p:spPr>
          <a:xfrm>
            <a:off x="7467018" y="2555348"/>
            <a:ext cx="1316925" cy="31072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CA" dirty="0">
                <a:solidFill>
                  <a:srgbClr val="000000"/>
                </a:solidFill>
              </a:rPr>
              <a:t>Prénom</a:t>
            </a:r>
          </a:p>
        </p:txBody>
      </p:sp>
      <p:sp>
        <p:nvSpPr>
          <p:cNvPr id="12" name="Rechteck 11">
            <a:extLst>
              <a:ext uri="{FF2B5EF4-FFF2-40B4-BE49-F238E27FC236}">
                <a16:creationId xmlns:a16="http://schemas.microsoft.com/office/drawing/2014/main" id="{4F6116CB-381A-6B46-92A3-75E623D218B5}"/>
              </a:ext>
            </a:extLst>
          </p:cNvPr>
          <p:cNvSpPr/>
          <p:nvPr/>
        </p:nvSpPr>
        <p:spPr>
          <a:xfrm>
            <a:off x="5361000" y="4654324"/>
            <a:ext cx="1831341" cy="445856"/>
          </a:xfrm>
          <a:prstGeom prst="rect">
            <a:avLst/>
          </a:prstGeom>
          <a:solidFill>
            <a:schemeClr val="accent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CA" dirty="0"/>
              <a:t>Loisirs/ Hobbies</a:t>
            </a:r>
          </a:p>
        </p:txBody>
      </p:sp>
      <p:sp>
        <p:nvSpPr>
          <p:cNvPr id="14" name="Rechteck 13">
            <a:extLst>
              <a:ext uri="{FF2B5EF4-FFF2-40B4-BE49-F238E27FC236}">
                <a16:creationId xmlns:a16="http://schemas.microsoft.com/office/drawing/2014/main" id="{9205BD03-A26B-9E41-B0BA-E712FF9C5B17}"/>
              </a:ext>
            </a:extLst>
          </p:cNvPr>
          <p:cNvSpPr/>
          <p:nvPr/>
        </p:nvSpPr>
        <p:spPr>
          <a:xfrm>
            <a:off x="1105175" y="4739596"/>
            <a:ext cx="2730866" cy="541308"/>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CA" dirty="0">
                <a:solidFill>
                  <a:schemeClr val="tx1"/>
                </a:solidFill>
              </a:rPr>
              <a:t>La plus grande qualité </a:t>
            </a:r>
          </a:p>
        </p:txBody>
      </p:sp>
      <p:sp>
        <p:nvSpPr>
          <p:cNvPr id="16" name="Rechteck 15">
            <a:extLst>
              <a:ext uri="{FF2B5EF4-FFF2-40B4-BE49-F238E27FC236}">
                <a16:creationId xmlns:a16="http://schemas.microsoft.com/office/drawing/2014/main" id="{1E670103-8E3F-504B-B695-2D61AEF1F00A}"/>
              </a:ext>
            </a:extLst>
          </p:cNvPr>
          <p:cNvSpPr/>
          <p:nvPr/>
        </p:nvSpPr>
        <p:spPr>
          <a:xfrm>
            <a:off x="6777415" y="3028940"/>
            <a:ext cx="1662236" cy="634090"/>
          </a:xfrm>
          <a:prstGeom prst="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CA" dirty="0">
                <a:solidFill>
                  <a:schemeClr val="tx1"/>
                </a:solidFill>
              </a:rPr>
              <a:t>Activité professionnelle</a:t>
            </a:r>
          </a:p>
        </p:txBody>
      </p:sp>
      <p:sp>
        <p:nvSpPr>
          <p:cNvPr id="18" name="Rechteck 17">
            <a:extLst>
              <a:ext uri="{FF2B5EF4-FFF2-40B4-BE49-F238E27FC236}">
                <a16:creationId xmlns:a16="http://schemas.microsoft.com/office/drawing/2014/main" id="{EB8B50BE-D5E7-4E46-A262-F2D64B3439B8}"/>
              </a:ext>
            </a:extLst>
          </p:cNvPr>
          <p:cNvSpPr/>
          <p:nvPr/>
        </p:nvSpPr>
        <p:spPr>
          <a:xfrm>
            <a:off x="6539801" y="3895129"/>
            <a:ext cx="1443930" cy="458513"/>
          </a:xfrm>
          <a:prstGeom prst="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CA" dirty="0">
                <a:solidFill>
                  <a:srgbClr val="000000"/>
                </a:solidFill>
              </a:rPr>
              <a:t>Lieu de vie</a:t>
            </a:r>
          </a:p>
        </p:txBody>
      </p:sp>
      <p:sp>
        <p:nvSpPr>
          <p:cNvPr id="19" name="Rechteck 18">
            <a:extLst>
              <a:ext uri="{FF2B5EF4-FFF2-40B4-BE49-F238E27FC236}">
                <a16:creationId xmlns:a16="http://schemas.microsoft.com/office/drawing/2014/main" id="{88B00D6F-35CE-364B-A3CA-DE63353EF13F}"/>
              </a:ext>
            </a:extLst>
          </p:cNvPr>
          <p:cNvSpPr/>
          <p:nvPr/>
        </p:nvSpPr>
        <p:spPr>
          <a:xfrm>
            <a:off x="391998" y="3801856"/>
            <a:ext cx="1890073" cy="625593"/>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CA" dirty="0">
                <a:solidFill>
                  <a:srgbClr val="000000"/>
                </a:solidFill>
              </a:rPr>
              <a:t>Personnage</a:t>
            </a:r>
          </a:p>
          <a:p>
            <a:pPr algn="ctr"/>
            <a:r>
              <a:rPr lang="fr-CA" dirty="0">
                <a:solidFill>
                  <a:srgbClr val="000000"/>
                </a:solidFill>
              </a:rPr>
              <a:t>de conte préféré</a:t>
            </a:r>
          </a:p>
        </p:txBody>
      </p:sp>
      <p:sp>
        <p:nvSpPr>
          <p:cNvPr id="20" name="Rechteck 19">
            <a:extLst>
              <a:ext uri="{FF2B5EF4-FFF2-40B4-BE49-F238E27FC236}">
                <a16:creationId xmlns:a16="http://schemas.microsoft.com/office/drawing/2014/main" id="{F876A905-5181-F744-80C2-E1E8D9E104B0}"/>
              </a:ext>
            </a:extLst>
          </p:cNvPr>
          <p:cNvSpPr/>
          <p:nvPr/>
        </p:nvSpPr>
        <p:spPr>
          <a:xfrm>
            <a:off x="3237328" y="5455160"/>
            <a:ext cx="2512312" cy="346471"/>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CA" dirty="0">
                <a:solidFill>
                  <a:schemeClr val="tx1"/>
                </a:solidFill>
              </a:rPr>
              <a:t>Un don caché</a:t>
            </a:r>
          </a:p>
        </p:txBody>
      </p:sp>
      <p:sp>
        <p:nvSpPr>
          <p:cNvPr id="21" name="Oval 20">
            <a:extLst>
              <a:ext uri="{FF2B5EF4-FFF2-40B4-BE49-F238E27FC236}">
                <a16:creationId xmlns:a16="http://schemas.microsoft.com/office/drawing/2014/main" id="{1AFB1700-C13D-C740-A616-AA974175DA80}"/>
              </a:ext>
            </a:extLst>
          </p:cNvPr>
          <p:cNvSpPr/>
          <p:nvPr/>
        </p:nvSpPr>
        <p:spPr>
          <a:xfrm>
            <a:off x="2600634" y="2065583"/>
            <a:ext cx="3491744" cy="1482273"/>
          </a:xfrm>
          <a:prstGeom prst="ellips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CA" sz="3600" dirty="0">
                <a:solidFill>
                  <a:srgbClr val="000000"/>
                </a:solidFill>
              </a:rPr>
              <a:t>Personnage</a:t>
            </a:r>
          </a:p>
          <a:p>
            <a:pPr algn="ctr"/>
            <a:r>
              <a:rPr lang="fr-CA" sz="3600" dirty="0">
                <a:solidFill>
                  <a:srgbClr val="000000"/>
                </a:solidFill>
              </a:rPr>
              <a:t>imaginaire</a:t>
            </a:r>
          </a:p>
        </p:txBody>
      </p:sp>
    </p:spTree>
    <p:extLst>
      <p:ext uri="{BB962C8B-B14F-4D97-AF65-F5344CB8AC3E}">
        <p14:creationId xmlns:p14="http://schemas.microsoft.com/office/powerpoint/2010/main" val="1248988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blinds(horizontal)">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blinds(horizontal)">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blinds(horizontal)">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blinds(horizontal)">
                                      <p:cBhvr>
                                        <p:cTn id="52" dur="500"/>
                                        <p:tgtEl>
                                          <p:spTgt spid="20"/>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blinds(horizontal)">
                                      <p:cBhvr>
                                        <p:cTn id="57" dur="500"/>
                                        <p:tgtEl>
                                          <p:spTgt spid="14"/>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blinds(horizontal)">
                                      <p:cBhvr>
                                        <p:cTn id="6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7" grpId="0" animBg="1"/>
      <p:bldP spid="8" grpId="0" animBg="1"/>
      <p:bldP spid="9" grpId="0" animBg="1"/>
      <p:bldP spid="10" grpId="0" animBg="1"/>
      <p:bldP spid="12" grpId="0" animBg="1"/>
      <p:bldP spid="14" grpId="0" animBg="1"/>
      <p:bldP spid="16" grpId="0" animBg="1"/>
      <p:bldP spid="18" grpId="0" animBg="1"/>
      <p:bldP spid="19" grpId="0" animBg="1"/>
      <p:bldP spid="20"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bgerundetes Rechteck 8">
            <a:extLst>
              <a:ext uri="{FF2B5EF4-FFF2-40B4-BE49-F238E27FC236}">
                <a16:creationId xmlns:a16="http://schemas.microsoft.com/office/drawing/2014/main" id="{7A38BF1C-74FC-324A-9063-B10A7281C030}"/>
              </a:ext>
            </a:extLst>
          </p:cNvPr>
          <p:cNvSpPr/>
          <p:nvPr/>
        </p:nvSpPr>
        <p:spPr>
          <a:xfrm>
            <a:off x="6487886" y="3886199"/>
            <a:ext cx="2329543" cy="1285577"/>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Rechteck 1">
            <a:extLst>
              <a:ext uri="{FF2B5EF4-FFF2-40B4-BE49-F238E27FC236}">
                <a16:creationId xmlns:a16="http://schemas.microsoft.com/office/drawing/2014/main" id="{E1BED3C3-110A-F342-B0B4-98B17D816057}"/>
              </a:ext>
            </a:extLst>
          </p:cNvPr>
          <p:cNvSpPr/>
          <p:nvPr/>
        </p:nvSpPr>
        <p:spPr>
          <a:xfrm>
            <a:off x="1545771" y="198681"/>
            <a:ext cx="7351094" cy="6247864"/>
          </a:xfrm>
          <a:prstGeom prst="rect">
            <a:avLst/>
          </a:prstGeom>
        </p:spPr>
        <p:txBody>
          <a:bodyPr wrap="square">
            <a:spAutoFit/>
          </a:bodyPr>
          <a:lstStyle/>
          <a:p>
            <a:pPr algn="ctr"/>
            <a:r>
              <a:rPr lang="fr-FR" sz="2400" b="1" dirty="0"/>
              <a:t>Personnage imaginaire</a:t>
            </a:r>
          </a:p>
          <a:p>
            <a:pPr algn="ctr"/>
            <a:r>
              <a:rPr lang="fr-FR" sz="2400" b="1" dirty="0"/>
              <a:t>Déroulement possible</a:t>
            </a:r>
          </a:p>
          <a:p>
            <a:pPr algn="ctr"/>
            <a:endParaRPr lang="fr-FR" sz="1200" dirty="0"/>
          </a:p>
          <a:p>
            <a:r>
              <a:rPr lang="fr-FR" sz="1600" dirty="0"/>
              <a:t>1- </a:t>
            </a:r>
            <a:r>
              <a:rPr lang="fr-FR" sz="1400" b="1" dirty="0"/>
              <a:t>Étape individuelle</a:t>
            </a:r>
            <a:r>
              <a:rPr lang="fr-FR" sz="1400" dirty="0"/>
              <a:t> [retour sur soi]. Création de son personnage imaginaire.</a:t>
            </a:r>
          </a:p>
          <a:p>
            <a:endParaRPr lang="fr-FR" sz="800" dirty="0"/>
          </a:p>
          <a:p>
            <a:r>
              <a:rPr lang="fr-FR" sz="1400" dirty="0"/>
              <a:t>2- </a:t>
            </a:r>
            <a:r>
              <a:rPr lang="fr-FR" sz="1400" b="1" dirty="0"/>
              <a:t>Présentation en binômes</a:t>
            </a:r>
          </a:p>
          <a:p>
            <a:r>
              <a:rPr lang="fr-FR" sz="1400" dirty="0"/>
              <a:t>Chaque personnage imaginaire se présente à sa/son partenaire</a:t>
            </a:r>
          </a:p>
          <a:p>
            <a:r>
              <a:rPr lang="fr-FR" sz="1400" dirty="0"/>
              <a:t>(A se présente à B et vice versa).</a:t>
            </a:r>
          </a:p>
          <a:p>
            <a:r>
              <a:rPr lang="fr-FR" sz="1400" i="1" dirty="0"/>
              <a:t>Langue du « je » (première personne).</a:t>
            </a:r>
          </a:p>
          <a:p>
            <a:endParaRPr lang="fr-FR" sz="800" dirty="0"/>
          </a:p>
          <a:p>
            <a:r>
              <a:rPr lang="fr-FR" sz="1400" dirty="0"/>
              <a:t>3- </a:t>
            </a:r>
            <a:r>
              <a:rPr lang="fr-FR" sz="1400" b="1" dirty="0"/>
              <a:t>Création de sous-groupes de quatre personnes</a:t>
            </a:r>
            <a:endParaRPr lang="fr-FR" sz="1400" dirty="0"/>
          </a:p>
          <a:p>
            <a:r>
              <a:rPr lang="fr-FR" sz="1400" dirty="0"/>
              <a:t>Présentation de sa/son partenaire au second binôme.</a:t>
            </a:r>
          </a:p>
          <a:p>
            <a:r>
              <a:rPr lang="fr-FR" sz="1400" dirty="0"/>
              <a:t> A présente B à C et D etc. </a:t>
            </a:r>
          </a:p>
          <a:p>
            <a:r>
              <a:rPr lang="fr-FR" sz="1400" i="1" dirty="0"/>
              <a:t>Langue du « Elle/il » (troisième personne).</a:t>
            </a:r>
          </a:p>
          <a:p>
            <a:endParaRPr lang="fr-FR" sz="800" dirty="0"/>
          </a:p>
          <a:p>
            <a:r>
              <a:rPr lang="fr-FR" sz="1400" dirty="0"/>
              <a:t>4- </a:t>
            </a:r>
            <a:r>
              <a:rPr lang="fr-FR" sz="1400" b="1" dirty="0"/>
              <a:t>Rencontre de deux participants</a:t>
            </a:r>
            <a:r>
              <a:rPr lang="fr-FR" sz="1400" dirty="0"/>
              <a:t> </a:t>
            </a:r>
            <a:r>
              <a:rPr lang="fr-FR" sz="1400" b="1" dirty="0"/>
              <a:t>ou de plusieurs binômes en parallèle </a:t>
            </a:r>
            <a:r>
              <a:rPr lang="fr-FR" sz="1400" dirty="0"/>
              <a:t>avec soutien de leur partenaire. </a:t>
            </a:r>
          </a:p>
          <a:p>
            <a:r>
              <a:rPr lang="fr-FR" sz="1400" b="1" i="1" dirty="0"/>
              <a:t>    </a:t>
            </a:r>
            <a:r>
              <a:rPr lang="fr-FR" sz="1400" i="1" dirty="0"/>
              <a:t>Activité orale :  </a:t>
            </a:r>
            <a:r>
              <a:rPr lang="fr-FR" sz="1400" dirty="0"/>
              <a:t>A (soutenu par B)  rencontre D (soutenu par C)</a:t>
            </a:r>
          </a:p>
          <a:p>
            <a:r>
              <a:rPr lang="fr-FR" sz="1400" dirty="0"/>
              <a:t>                                            ou/puis</a:t>
            </a:r>
          </a:p>
          <a:p>
            <a:r>
              <a:rPr lang="fr-FR" sz="1400" i="1" dirty="0"/>
              <a:t>     Activité écrite</a:t>
            </a:r>
            <a:r>
              <a:rPr lang="fr-FR" sz="1400" dirty="0"/>
              <a:t> Individuelle (biographie, journal intime)</a:t>
            </a:r>
          </a:p>
          <a:p>
            <a:r>
              <a:rPr lang="fr-FR" sz="1400" dirty="0"/>
              <a:t>     </a:t>
            </a:r>
            <a:r>
              <a:rPr lang="fr-FR" sz="1400" i="1" dirty="0"/>
              <a:t>ou en sous-groupes </a:t>
            </a:r>
            <a:r>
              <a:rPr lang="fr-FR" sz="1400" dirty="0"/>
              <a:t>dans des rôles qui justifient l’activité écrite </a:t>
            </a:r>
          </a:p>
          <a:p>
            <a:r>
              <a:rPr lang="fr-FR" sz="1400" dirty="0"/>
              <a:t>     et sa fonction.</a:t>
            </a:r>
            <a:endParaRPr lang="fr-FR" sz="1400" i="1" dirty="0"/>
          </a:p>
          <a:p>
            <a:endParaRPr lang="fr-FR" sz="2000" b="1" dirty="0">
              <a:latin typeface="Times New Roman" panose="02020603050405020304" pitchFamily="18" charset="0"/>
              <a:ea typeface="Calibri" panose="020F0502020204030204" pitchFamily="34" charset="0"/>
              <a:cs typeface="Times New Roman" panose="02020603050405020304" pitchFamily="18" charset="0"/>
            </a:endParaRPr>
          </a:p>
          <a:p>
            <a:r>
              <a:rPr lang="fr-FR" sz="1400" b="1" dirty="0">
                <a:latin typeface="Times New Roman" panose="02020603050405020304" pitchFamily="18" charset="0"/>
                <a:ea typeface="Calibri" panose="020F0502020204030204" pitchFamily="34" charset="0"/>
                <a:cs typeface="Times New Roman" panose="02020603050405020304" pitchFamily="18" charset="0"/>
              </a:rPr>
              <a:t>Utiliser l’exercice comme tel ou exploiter l’algorithme de l’exercice pour d’autres thèmes :</a:t>
            </a:r>
          </a:p>
          <a:p>
            <a:r>
              <a:rPr lang="fr-FR" sz="1400" i="1" dirty="0">
                <a:latin typeface="Times New Roman" panose="02020603050405020304" pitchFamily="18" charset="0"/>
                <a:ea typeface="Calibri" panose="020F0502020204030204" pitchFamily="34" charset="0"/>
                <a:cs typeface="Times New Roman" panose="02020603050405020304" pitchFamily="18" charset="0"/>
              </a:rPr>
              <a:t>	- Retour sur soi avant de s’adresser à l’autre…</a:t>
            </a:r>
            <a:endParaRPr lang="de-DE" sz="1400" i="1" dirty="0">
              <a:latin typeface="Times New Roman" panose="02020603050405020304" pitchFamily="18" charset="0"/>
              <a:ea typeface="Calibri" panose="020F0502020204030204" pitchFamily="34" charset="0"/>
              <a:cs typeface="Times New Roman" panose="02020603050405020304" pitchFamily="18" charset="0"/>
            </a:endParaRPr>
          </a:p>
          <a:p>
            <a:r>
              <a:rPr lang="fr-FR" sz="1400" i="1" dirty="0">
                <a:latin typeface="Times New Roman" panose="02020603050405020304" pitchFamily="18" charset="0"/>
                <a:ea typeface="Calibri" panose="020F0502020204030204" pitchFamily="34" charset="0"/>
                <a:cs typeface="Times New Roman" panose="02020603050405020304" pitchFamily="18" charset="0"/>
              </a:rPr>
              <a:t>	- Principe de la progression pyramidale : </a:t>
            </a:r>
            <a:r>
              <a:rPr lang="fr-FR" sz="1400" dirty="0">
                <a:latin typeface="Times New Roman" panose="02020603050405020304" pitchFamily="18" charset="0"/>
                <a:ea typeface="Calibri" panose="020F0502020204030204" pitchFamily="34" charset="0"/>
                <a:cs typeface="Times New Roman" panose="02020603050405020304" pitchFamily="18" charset="0"/>
              </a:rPr>
              <a:t>1, puis 2, puis 4 participants</a:t>
            </a:r>
          </a:p>
          <a:p>
            <a:r>
              <a:rPr lang="fr-FR" sz="1400" i="1" dirty="0">
                <a:latin typeface="Times New Roman" panose="02020603050405020304" pitchFamily="18" charset="0"/>
                <a:ea typeface="Calibri" panose="020F0502020204030204" pitchFamily="34" charset="0"/>
                <a:cs typeface="Times New Roman" panose="02020603050405020304" pitchFamily="18" charset="0"/>
              </a:rPr>
              <a:t>	- Différentes formes de rencontre entre les participants…</a:t>
            </a:r>
            <a:endParaRPr lang="fr-FR" sz="1400" b="1" i="1" dirty="0"/>
          </a:p>
        </p:txBody>
      </p:sp>
      <p:sp>
        <p:nvSpPr>
          <p:cNvPr id="3" name="Abgerundetes Rechteck 2">
            <a:extLst>
              <a:ext uri="{FF2B5EF4-FFF2-40B4-BE49-F238E27FC236}">
                <a16:creationId xmlns:a16="http://schemas.microsoft.com/office/drawing/2014/main" id="{437014F7-1514-1440-A70E-4A37D793BB97}"/>
              </a:ext>
            </a:extLst>
          </p:cNvPr>
          <p:cNvSpPr/>
          <p:nvPr/>
        </p:nvSpPr>
        <p:spPr>
          <a:xfrm>
            <a:off x="6694717" y="1953391"/>
            <a:ext cx="1774371" cy="1410291"/>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Oval 3">
            <a:extLst>
              <a:ext uri="{FF2B5EF4-FFF2-40B4-BE49-F238E27FC236}">
                <a16:creationId xmlns:a16="http://schemas.microsoft.com/office/drawing/2014/main" id="{B5837F3D-164A-8849-A697-896392266118}"/>
              </a:ext>
            </a:extLst>
          </p:cNvPr>
          <p:cNvSpPr/>
          <p:nvPr/>
        </p:nvSpPr>
        <p:spPr>
          <a:xfrm>
            <a:off x="6891454" y="2089532"/>
            <a:ext cx="434632" cy="3706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A</a:t>
            </a:r>
          </a:p>
        </p:txBody>
      </p:sp>
      <p:sp>
        <p:nvSpPr>
          <p:cNvPr id="5" name="Oval 4">
            <a:extLst>
              <a:ext uri="{FF2B5EF4-FFF2-40B4-BE49-F238E27FC236}">
                <a16:creationId xmlns:a16="http://schemas.microsoft.com/office/drawing/2014/main" id="{8EC680B2-3528-AE49-A916-64C70B119FDB}"/>
              </a:ext>
            </a:extLst>
          </p:cNvPr>
          <p:cNvSpPr/>
          <p:nvPr/>
        </p:nvSpPr>
        <p:spPr>
          <a:xfrm>
            <a:off x="7680272" y="2061784"/>
            <a:ext cx="434632" cy="4250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B</a:t>
            </a:r>
          </a:p>
        </p:txBody>
      </p:sp>
      <p:sp>
        <p:nvSpPr>
          <p:cNvPr id="7" name="Oval 6">
            <a:extLst>
              <a:ext uri="{FF2B5EF4-FFF2-40B4-BE49-F238E27FC236}">
                <a16:creationId xmlns:a16="http://schemas.microsoft.com/office/drawing/2014/main" id="{898A8136-DCB8-FB4B-AEAB-A644ACF3BBD0}"/>
              </a:ext>
            </a:extLst>
          </p:cNvPr>
          <p:cNvSpPr/>
          <p:nvPr/>
        </p:nvSpPr>
        <p:spPr>
          <a:xfrm>
            <a:off x="6880568" y="2720906"/>
            <a:ext cx="434632" cy="37064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C</a:t>
            </a:r>
          </a:p>
        </p:txBody>
      </p:sp>
      <p:sp>
        <p:nvSpPr>
          <p:cNvPr id="8" name="Oval 7">
            <a:extLst>
              <a:ext uri="{FF2B5EF4-FFF2-40B4-BE49-F238E27FC236}">
                <a16:creationId xmlns:a16="http://schemas.microsoft.com/office/drawing/2014/main" id="{2DD82C0C-774E-274E-892F-85C4A463652F}"/>
              </a:ext>
            </a:extLst>
          </p:cNvPr>
          <p:cNvSpPr/>
          <p:nvPr/>
        </p:nvSpPr>
        <p:spPr>
          <a:xfrm>
            <a:off x="7696598" y="2748120"/>
            <a:ext cx="434632" cy="37064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D</a:t>
            </a:r>
          </a:p>
        </p:txBody>
      </p:sp>
      <p:sp>
        <p:nvSpPr>
          <p:cNvPr id="11" name="Oval 10">
            <a:extLst>
              <a:ext uri="{FF2B5EF4-FFF2-40B4-BE49-F238E27FC236}">
                <a16:creationId xmlns:a16="http://schemas.microsoft.com/office/drawing/2014/main" id="{2C7BD159-D251-2844-9393-D7F4B3507045}"/>
              </a:ext>
            </a:extLst>
          </p:cNvPr>
          <p:cNvSpPr/>
          <p:nvPr/>
        </p:nvSpPr>
        <p:spPr>
          <a:xfrm>
            <a:off x="7082751" y="4286283"/>
            <a:ext cx="434632" cy="3706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A</a:t>
            </a:r>
          </a:p>
        </p:txBody>
      </p:sp>
      <p:sp>
        <p:nvSpPr>
          <p:cNvPr id="12" name="Oval 11">
            <a:extLst>
              <a:ext uri="{FF2B5EF4-FFF2-40B4-BE49-F238E27FC236}">
                <a16:creationId xmlns:a16="http://schemas.microsoft.com/office/drawing/2014/main" id="{67CE1CF5-B3E3-154A-ADB5-C88BFEA29975}"/>
              </a:ext>
            </a:extLst>
          </p:cNvPr>
          <p:cNvSpPr/>
          <p:nvPr/>
        </p:nvSpPr>
        <p:spPr>
          <a:xfrm>
            <a:off x="6648119" y="4024760"/>
            <a:ext cx="434632" cy="4250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B</a:t>
            </a:r>
          </a:p>
        </p:txBody>
      </p:sp>
      <p:sp>
        <p:nvSpPr>
          <p:cNvPr id="13" name="Oval 12">
            <a:extLst>
              <a:ext uri="{FF2B5EF4-FFF2-40B4-BE49-F238E27FC236}">
                <a16:creationId xmlns:a16="http://schemas.microsoft.com/office/drawing/2014/main" id="{F3C04813-2CBA-3347-A1A8-2F05996D345D}"/>
              </a:ext>
            </a:extLst>
          </p:cNvPr>
          <p:cNvSpPr/>
          <p:nvPr/>
        </p:nvSpPr>
        <p:spPr>
          <a:xfrm>
            <a:off x="8205199" y="4618935"/>
            <a:ext cx="434632" cy="37064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C</a:t>
            </a:r>
          </a:p>
        </p:txBody>
      </p:sp>
      <p:sp>
        <p:nvSpPr>
          <p:cNvPr id="14" name="Oval 13">
            <a:extLst>
              <a:ext uri="{FF2B5EF4-FFF2-40B4-BE49-F238E27FC236}">
                <a16:creationId xmlns:a16="http://schemas.microsoft.com/office/drawing/2014/main" id="{A1AB4CFC-A0FD-864F-997D-EC985C7337B4}"/>
              </a:ext>
            </a:extLst>
          </p:cNvPr>
          <p:cNvSpPr/>
          <p:nvPr/>
        </p:nvSpPr>
        <p:spPr>
          <a:xfrm>
            <a:off x="7837354" y="4269312"/>
            <a:ext cx="434632" cy="425073"/>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D</a:t>
            </a:r>
          </a:p>
        </p:txBody>
      </p:sp>
      <p:cxnSp>
        <p:nvCxnSpPr>
          <p:cNvPr id="16" name="Gerade Verbindung mit Pfeil 15">
            <a:extLst>
              <a:ext uri="{FF2B5EF4-FFF2-40B4-BE49-F238E27FC236}">
                <a16:creationId xmlns:a16="http://schemas.microsoft.com/office/drawing/2014/main" id="{E2528756-B48A-5344-B92D-69ED68E5F478}"/>
              </a:ext>
            </a:extLst>
          </p:cNvPr>
          <p:cNvCxnSpPr/>
          <p:nvPr/>
        </p:nvCxnSpPr>
        <p:spPr>
          <a:xfrm>
            <a:off x="7560927" y="4479516"/>
            <a:ext cx="218113"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5976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15" end="15"/>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
                                            <p:txEl>
                                              <p:pRg st="16" end="16"/>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6"/>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3"/>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2">
                                            <p:txEl>
                                              <p:pRg st="17" end="17"/>
                                            </p:txEl>
                                          </p:spTgt>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2">
                                            <p:txEl>
                                              <p:pRg st="18" end="18"/>
                                            </p:txEl>
                                          </p:spTgt>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2">
                                            <p:txEl>
                                              <p:pRg st="19" end="19"/>
                                            </p:txEl>
                                          </p:spTgt>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2">
                                            <p:txEl>
                                              <p:pRg st="20" end="20"/>
                                            </p:tx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2">
                                            <p:txEl>
                                              <p:pRg st="22" end="22"/>
                                            </p:txEl>
                                          </p:spTgt>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2">
                                            <p:txEl>
                                              <p:pRg st="23" end="23"/>
                                            </p:txEl>
                                          </p:spTgt>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2">
                                            <p:txEl>
                                              <p:pRg st="24" end="24"/>
                                            </p:txEl>
                                          </p:spTgt>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2">
                                            <p:txEl>
                                              <p:pRg st="25" end="2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3" grpId="0" animBg="1"/>
      <p:bldP spid="4" grpId="0" animBg="1"/>
      <p:bldP spid="5" grpId="0" animBg="1"/>
      <p:bldP spid="7" grpId="0" animBg="1"/>
      <p:bldP spid="8" grpId="0" animBg="1"/>
      <p:bldP spid="11" grpId="0" animBg="1"/>
      <p:bldP spid="12" grpId="0" animBg="1"/>
      <p:bldP spid="13" grpId="0" animBg="1"/>
      <p:bldP spid="14"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2837658" y="2343625"/>
            <a:ext cx="3491744" cy="1482273"/>
          </a:xfrm>
          <a:prstGeom prst="ellipse">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CA" sz="3600">
                <a:solidFill>
                  <a:srgbClr val="000000"/>
                </a:solidFill>
              </a:rPr>
              <a:t>Personnage</a:t>
            </a:r>
          </a:p>
          <a:p>
            <a:pPr algn="ctr"/>
            <a:r>
              <a:rPr lang="fr-CA" sz="3600">
                <a:solidFill>
                  <a:srgbClr val="000000"/>
                </a:solidFill>
              </a:rPr>
              <a:t>imaginaire</a:t>
            </a:r>
          </a:p>
        </p:txBody>
      </p:sp>
      <p:sp>
        <p:nvSpPr>
          <p:cNvPr id="5" name="Rechteck 4"/>
          <p:cNvSpPr/>
          <p:nvPr/>
        </p:nvSpPr>
        <p:spPr>
          <a:xfrm>
            <a:off x="3464764" y="219520"/>
            <a:ext cx="1316925" cy="29622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CA">
                <a:solidFill>
                  <a:srgbClr val="000000"/>
                </a:solidFill>
              </a:rPr>
              <a:t>Sexe</a:t>
            </a:r>
          </a:p>
        </p:txBody>
      </p:sp>
      <p:sp>
        <p:nvSpPr>
          <p:cNvPr id="7" name="Rechteck 6"/>
          <p:cNvSpPr/>
          <p:nvPr/>
        </p:nvSpPr>
        <p:spPr>
          <a:xfrm>
            <a:off x="4949767" y="476092"/>
            <a:ext cx="1096031" cy="34665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CA" dirty="0">
                <a:solidFill>
                  <a:srgbClr val="000000"/>
                </a:solidFill>
              </a:rPr>
              <a:t>Âge</a:t>
            </a:r>
          </a:p>
        </p:txBody>
      </p:sp>
      <p:sp>
        <p:nvSpPr>
          <p:cNvPr id="8" name="Rechteck 7"/>
          <p:cNvSpPr/>
          <p:nvPr/>
        </p:nvSpPr>
        <p:spPr>
          <a:xfrm>
            <a:off x="7314617" y="2282309"/>
            <a:ext cx="1316925" cy="31072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CA" dirty="0">
                <a:solidFill>
                  <a:srgbClr val="000000"/>
                </a:solidFill>
              </a:rPr>
              <a:t>Nom</a:t>
            </a:r>
          </a:p>
        </p:txBody>
      </p:sp>
      <p:sp>
        <p:nvSpPr>
          <p:cNvPr id="9" name="Rechteck 8"/>
          <p:cNvSpPr/>
          <p:nvPr/>
        </p:nvSpPr>
        <p:spPr>
          <a:xfrm>
            <a:off x="7074279" y="3921627"/>
            <a:ext cx="1443930" cy="339197"/>
          </a:xfrm>
          <a:prstGeom prst="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CA" dirty="0">
                <a:solidFill>
                  <a:srgbClr val="000000"/>
                </a:solidFill>
              </a:rPr>
              <a:t>Lieu de vie</a:t>
            </a:r>
          </a:p>
        </p:txBody>
      </p:sp>
      <p:sp>
        <p:nvSpPr>
          <p:cNvPr id="10" name="Rechteck 9"/>
          <p:cNvSpPr/>
          <p:nvPr/>
        </p:nvSpPr>
        <p:spPr>
          <a:xfrm>
            <a:off x="7170027" y="3194831"/>
            <a:ext cx="1662236" cy="634090"/>
          </a:xfrm>
          <a:prstGeom prst="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CA" dirty="0">
                <a:solidFill>
                  <a:schemeClr val="tx1"/>
                </a:solidFill>
              </a:rPr>
              <a:t>Activité professionnelle</a:t>
            </a:r>
          </a:p>
        </p:txBody>
      </p:sp>
      <p:sp>
        <p:nvSpPr>
          <p:cNvPr id="11" name="Rechteck 10"/>
          <p:cNvSpPr/>
          <p:nvPr/>
        </p:nvSpPr>
        <p:spPr>
          <a:xfrm>
            <a:off x="7523762" y="2709456"/>
            <a:ext cx="1316925" cy="29791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CA" dirty="0">
                <a:solidFill>
                  <a:srgbClr val="000000"/>
                </a:solidFill>
              </a:rPr>
              <a:t>Prénom </a:t>
            </a:r>
          </a:p>
        </p:txBody>
      </p:sp>
      <p:sp>
        <p:nvSpPr>
          <p:cNvPr id="12" name="Rechteck 11"/>
          <p:cNvSpPr/>
          <p:nvPr/>
        </p:nvSpPr>
        <p:spPr>
          <a:xfrm>
            <a:off x="6287616" y="1413298"/>
            <a:ext cx="1914907" cy="33471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fr-CA" dirty="0">
                <a:solidFill>
                  <a:srgbClr val="000000"/>
                </a:solidFill>
              </a:rPr>
              <a:t>Situation</a:t>
            </a:r>
            <a:r>
              <a:rPr lang="fr-CA" dirty="0"/>
              <a:t> </a:t>
            </a:r>
            <a:r>
              <a:rPr lang="fr-CA" dirty="0">
                <a:solidFill>
                  <a:srgbClr val="000000"/>
                </a:solidFill>
              </a:rPr>
              <a:t>familiale</a:t>
            </a:r>
          </a:p>
        </p:txBody>
      </p:sp>
      <p:sp>
        <p:nvSpPr>
          <p:cNvPr id="13" name="Rechteck 12"/>
          <p:cNvSpPr/>
          <p:nvPr/>
        </p:nvSpPr>
        <p:spPr>
          <a:xfrm>
            <a:off x="896570" y="4213747"/>
            <a:ext cx="1831341" cy="445856"/>
          </a:xfrm>
          <a:prstGeom prst="rect">
            <a:avLst/>
          </a:prstGeom>
          <a:solidFill>
            <a:schemeClr val="accent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CA" dirty="0">
                <a:solidFill>
                  <a:schemeClr val="tx1"/>
                </a:solidFill>
              </a:rPr>
              <a:t>Loisirs/ Hobbies</a:t>
            </a:r>
          </a:p>
        </p:txBody>
      </p:sp>
      <p:sp>
        <p:nvSpPr>
          <p:cNvPr id="15" name="Rechteck 14"/>
          <p:cNvSpPr/>
          <p:nvPr/>
        </p:nvSpPr>
        <p:spPr>
          <a:xfrm>
            <a:off x="6961955" y="4414868"/>
            <a:ext cx="1316925" cy="445857"/>
          </a:xfrm>
          <a:prstGeom prst="rect">
            <a:avLst/>
          </a:prstGeom>
          <a:solidFill>
            <a:srgbClr val="604A7B"/>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CA" dirty="0"/>
              <a:t>Plat préféré</a:t>
            </a:r>
          </a:p>
        </p:txBody>
      </p:sp>
      <p:sp>
        <p:nvSpPr>
          <p:cNvPr id="16" name="Rechteck 15"/>
          <p:cNvSpPr/>
          <p:nvPr/>
        </p:nvSpPr>
        <p:spPr>
          <a:xfrm>
            <a:off x="6359277" y="4974498"/>
            <a:ext cx="1890073" cy="423357"/>
          </a:xfrm>
          <a:prstGeom prst="rect">
            <a:avLst/>
          </a:prstGeom>
          <a:solidFill>
            <a:srgbClr val="604A7B"/>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CA" dirty="0"/>
              <a:t>Boisson favorite</a:t>
            </a:r>
          </a:p>
        </p:txBody>
      </p:sp>
      <p:sp>
        <p:nvSpPr>
          <p:cNvPr id="17" name="Rechteck 16"/>
          <p:cNvSpPr/>
          <p:nvPr/>
        </p:nvSpPr>
        <p:spPr>
          <a:xfrm>
            <a:off x="5938749" y="5511628"/>
            <a:ext cx="1890073" cy="405601"/>
          </a:xfrm>
          <a:prstGeom prst="rect">
            <a:avLst/>
          </a:prstGeom>
          <a:solidFill>
            <a:schemeClr val="accent4">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CA" dirty="0">
                <a:solidFill>
                  <a:schemeClr val="bg1"/>
                </a:solidFill>
              </a:rPr>
              <a:t>Hibou ou alouette</a:t>
            </a:r>
          </a:p>
        </p:txBody>
      </p:sp>
      <p:sp>
        <p:nvSpPr>
          <p:cNvPr id="20" name="Rechteck 19"/>
          <p:cNvSpPr/>
          <p:nvPr/>
        </p:nvSpPr>
        <p:spPr>
          <a:xfrm>
            <a:off x="5721387" y="907519"/>
            <a:ext cx="2481136" cy="41091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CA" dirty="0">
                <a:solidFill>
                  <a:srgbClr val="000000"/>
                </a:solidFill>
              </a:rPr>
              <a:t>Position dans la fratrie</a:t>
            </a:r>
          </a:p>
        </p:txBody>
      </p:sp>
      <p:sp>
        <p:nvSpPr>
          <p:cNvPr id="21" name="Rechteck 20"/>
          <p:cNvSpPr/>
          <p:nvPr/>
        </p:nvSpPr>
        <p:spPr>
          <a:xfrm>
            <a:off x="3129635" y="5500265"/>
            <a:ext cx="2730866" cy="692942"/>
          </a:xfrm>
          <a:prstGeom prst="rect">
            <a:avLst/>
          </a:prstGeom>
          <a:solidFill>
            <a:schemeClr val="accent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CA" dirty="0">
                <a:solidFill>
                  <a:schemeClr val="tx1"/>
                </a:solidFill>
              </a:rPr>
              <a:t>Votre plus grande qualité ou votre plus grand défaut. </a:t>
            </a:r>
          </a:p>
        </p:txBody>
      </p:sp>
      <p:sp>
        <p:nvSpPr>
          <p:cNvPr id="22" name="Rechteck 21"/>
          <p:cNvSpPr/>
          <p:nvPr/>
        </p:nvSpPr>
        <p:spPr>
          <a:xfrm>
            <a:off x="532578" y="2986156"/>
            <a:ext cx="1890073" cy="987834"/>
          </a:xfrm>
          <a:prstGeom prst="rect">
            <a:avLst/>
          </a:prstGeom>
          <a:solidFill>
            <a:srgbClr val="FFBE86"/>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CA" dirty="0">
                <a:solidFill>
                  <a:schemeClr val="tx1"/>
                </a:solidFill>
              </a:rPr>
              <a:t>Rêve professionnel</a:t>
            </a:r>
          </a:p>
          <a:p>
            <a:pPr algn="ctr"/>
            <a:r>
              <a:rPr lang="fr-CA" dirty="0">
                <a:solidFill>
                  <a:schemeClr val="tx1"/>
                </a:solidFill>
              </a:rPr>
              <a:t>dans l‘enfance</a:t>
            </a:r>
          </a:p>
        </p:txBody>
      </p:sp>
      <p:sp>
        <p:nvSpPr>
          <p:cNvPr id="23" name="Rechteck 22"/>
          <p:cNvSpPr/>
          <p:nvPr/>
        </p:nvSpPr>
        <p:spPr>
          <a:xfrm>
            <a:off x="1839686" y="4920673"/>
            <a:ext cx="2257270" cy="464643"/>
          </a:xfrm>
          <a:prstGeom prst="rect">
            <a:avLst/>
          </a:prstGeom>
          <a:solidFill>
            <a:schemeClr val="accent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CA" dirty="0">
                <a:solidFill>
                  <a:schemeClr val="tx1"/>
                </a:solidFill>
              </a:rPr>
              <a:t>Faculté ou don caché</a:t>
            </a:r>
          </a:p>
        </p:txBody>
      </p:sp>
      <p:sp>
        <p:nvSpPr>
          <p:cNvPr id="24" name="Rechteck 23"/>
          <p:cNvSpPr/>
          <p:nvPr/>
        </p:nvSpPr>
        <p:spPr>
          <a:xfrm>
            <a:off x="2069449" y="930745"/>
            <a:ext cx="1316925" cy="297918"/>
          </a:xfrm>
          <a:prstGeom prst="rect">
            <a:avLst/>
          </a:prstGeom>
          <a:solidFill>
            <a:srgbClr val="FFBE86"/>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CA" dirty="0">
                <a:solidFill>
                  <a:srgbClr val="000000"/>
                </a:solidFill>
              </a:rPr>
              <a:t>Devise</a:t>
            </a:r>
            <a:r>
              <a:rPr lang="fr-CA" dirty="0"/>
              <a:t>  </a:t>
            </a:r>
          </a:p>
        </p:txBody>
      </p:sp>
      <p:sp>
        <p:nvSpPr>
          <p:cNvPr id="25" name="Rechteck 24"/>
          <p:cNvSpPr/>
          <p:nvPr/>
        </p:nvSpPr>
        <p:spPr>
          <a:xfrm>
            <a:off x="783883" y="1384477"/>
            <a:ext cx="1890073" cy="625593"/>
          </a:xfrm>
          <a:prstGeom prst="rect">
            <a:avLst/>
          </a:prstGeom>
          <a:solidFill>
            <a:srgbClr val="FFBE86"/>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CA" dirty="0">
                <a:solidFill>
                  <a:srgbClr val="000000"/>
                </a:solidFill>
              </a:rPr>
              <a:t>Personnage</a:t>
            </a:r>
          </a:p>
          <a:p>
            <a:pPr algn="ctr"/>
            <a:r>
              <a:rPr lang="fr-CA" dirty="0">
                <a:solidFill>
                  <a:srgbClr val="000000"/>
                </a:solidFill>
              </a:rPr>
              <a:t>de conte</a:t>
            </a:r>
          </a:p>
        </p:txBody>
      </p:sp>
      <p:sp>
        <p:nvSpPr>
          <p:cNvPr id="26" name="Rechteck 25"/>
          <p:cNvSpPr/>
          <p:nvPr/>
        </p:nvSpPr>
        <p:spPr>
          <a:xfrm>
            <a:off x="189718" y="2148585"/>
            <a:ext cx="2034122" cy="691235"/>
          </a:xfrm>
          <a:prstGeom prst="rect">
            <a:avLst/>
          </a:prstGeom>
          <a:solidFill>
            <a:srgbClr val="FFBE86"/>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CA">
                <a:solidFill>
                  <a:srgbClr val="000000"/>
                </a:solidFill>
              </a:rPr>
              <a:t>Proverbe ou </a:t>
            </a:r>
          </a:p>
          <a:p>
            <a:pPr algn="ctr"/>
            <a:r>
              <a:rPr lang="fr-CA">
                <a:solidFill>
                  <a:srgbClr val="000000"/>
                </a:solidFill>
              </a:rPr>
              <a:t>expression préférée</a:t>
            </a:r>
          </a:p>
        </p:txBody>
      </p:sp>
      <p:sp>
        <p:nvSpPr>
          <p:cNvPr id="27" name="Rechteck 26">
            <a:extLst>
              <a:ext uri="{FF2B5EF4-FFF2-40B4-BE49-F238E27FC236}">
                <a16:creationId xmlns:a16="http://schemas.microsoft.com/office/drawing/2014/main" id="{9FE374DB-C48D-AE41-99A2-4A1F8E3C34A2}"/>
              </a:ext>
            </a:extLst>
          </p:cNvPr>
          <p:cNvSpPr/>
          <p:nvPr/>
        </p:nvSpPr>
        <p:spPr>
          <a:xfrm>
            <a:off x="7191132" y="1848728"/>
            <a:ext cx="1225520" cy="33471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fr-CA" dirty="0">
                <a:solidFill>
                  <a:srgbClr val="000000"/>
                </a:solidFill>
              </a:rPr>
              <a:t>Nationalité </a:t>
            </a:r>
          </a:p>
        </p:txBody>
      </p:sp>
      <p:sp>
        <p:nvSpPr>
          <p:cNvPr id="2" name="Textfeld 1">
            <a:extLst>
              <a:ext uri="{FF2B5EF4-FFF2-40B4-BE49-F238E27FC236}">
                <a16:creationId xmlns:a16="http://schemas.microsoft.com/office/drawing/2014/main" id="{60828DF1-4560-7B42-8463-D7024F6378F0}"/>
              </a:ext>
            </a:extLst>
          </p:cNvPr>
          <p:cNvSpPr txBox="1"/>
          <p:nvPr/>
        </p:nvSpPr>
        <p:spPr>
          <a:xfrm>
            <a:off x="6378525" y="6422198"/>
            <a:ext cx="2646716" cy="369332"/>
          </a:xfrm>
          <a:prstGeom prst="rect">
            <a:avLst/>
          </a:prstGeom>
          <a:noFill/>
        </p:spPr>
        <p:txBody>
          <a:bodyPr wrap="square" rtlCol="0">
            <a:spAutoFit/>
          </a:bodyPr>
          <a:lstStyle/>
          <a:p>
            <a:r>
              <a:rPr lang="fr-FR" dirty="0"/>
              <a:t>©</a:t>
            </a:r>
            <a:r>
              <a:rPr lang="de-DE" dirty="0"/>
              <a:t> Bernard Dufeu, 2001</a:t>
            </a:r>
            <a:endParaRPr lang="fr-FR" dirty="0"/>
          </a:p>
        </p:txBody>
      </p:sp>
      <p:pic>
        <p:nvPicPr>
          <p:cNvPr id="28" name="Picture 1">
            <a:extLst>
              <a:ext uri="{FF2B5EF4-FFF2-40B4-BE49-F238E27FC236}">
                <a16:creationId xmlns:a16="http://schemas.microsoft.com/office/drawing/2014/main" id="{5682C870-CC76-2B48-A6ED-8C19E492CB25}"/>
              </a:ext>
            </a:extLst>
          </p:cNvPr>
          <p:cNvPicPr>
            <a:picLocks noChangeAspect="1" noChangeArrowheads="1"/>
          </p:cNvPicPr>
          <p:nvPr/>
        </p:nvPicPr>
        <p:blipFill>
          <a:blip r:embed="rId3" cstate="print"/>
          <a:srcRect/>
          <a:stretch>
            <a:fillRect/>
          </a:stretch>
        </p:blipFill>
        <p:spPr bwMode="auto">
          <a:xfrm>
            <a:off x="214282" y="285728"/>
            <a:ext cx="1000125" cy="581025"/>
          </a:xfrm>
          <a:prstGeom prst="rect">
            <a:avLst/>
          </a:prstGeom>
          <a:noFill/>
          <a:ln w="9525">
            <a:noFill/>
            <a:miter lim="800000"/>
            <a:headEnd/>
            <a:tailEnd/>
          </a:ln>
        </p:spPr>
      </p:pic>
    </p:spTree>
    <p:extLst>
      <p:ext uri="{BB962C8B-B14F-4D97-AF65-F5344CB8AC3E}">
        <p14:creationId xmlns:p14="http://schemas.microsoft.com/office/powerpoint/2010/main" val="294636576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A3BA4024-2E07-084C-BCF5-68BA8AD250AA}"/>
              </a:ext>
            </a:extLst>
          </p:cNvPr>
          <p:cNvSpPr txBox="1"/>
          <p:nvPr/>
        </p:nvSpPr>
        <p:spPr>
          <a:xfrm>
            <a:off x="872836" y="612844"/>
            <a:ext cx="7800109" cy="5878532"/>
          </a:xfrm>
          <a:prstGeom prst="rect">
            <a:avLst/>
          </a:prstGeom>
          <a:noFill/>
        </p:spPr>
        <p:txBody>
          <a:bodyPr wrap="square" rtlCol="0">
            <a:spAutoFit/>
          </a:bodyPr>
          <a:lstStyle/>
          <a:p>
            <a:pPr algn="ctr"/>
            <a:r>
              <a:rPr lang="fr-FR" sz="2400" b="1" dirty="0">
                <a:solidFill>
                  <a:srgbClr val="0000FF"/>
                </a:solidFill>
              </a:rPr>
              <a:t>Pourquoi recourir à  l’imaginaire ?</a:t>
            </a:r>
          </a:p>
          <a:p>
            <a:endParaRPr lang="fr-FR" sz="800" dirty="0"/>
          </a:p>
          <a:p>
            <a:r>
              <a:rPr lang="fr-FR" sz="2400" dirty="0"/>
              <a:t>Quelques fonctions essentielles : </a:t>
            </a:r>
          </a:p>
          <a:p>
            <a:endParaRPr lang="fr-FR" sz="800" dirty="0"/>
          </a:p>
          <a:p>
            <a:pPr marL="171450" indent="-171450">
              <a:buFont typeface="Arial" panose="020B0604020202020204" pitchFamily="34" charset="0"/>
              <a:buChar char="•"/>
            </a:pPr>
            <a:r>
              <a:rPr lang="fr-FR" sz="2400" dirty="0"/>
              <a:t>L’imaginaire élargit le champ du réel (de la salle de classe) et lui donne de nouvelles dimensions. </a:t>
            </a:r>
          </a:p>
          <a:p>
            <a:pPr marL="171450" indent="-171450">
              <a:buFont typeface="Arial" panose="020B0604020202020204" pitchFamily="34" charset="0"/>
              <a:buChar char="•"/>
            </a:pPr>
            <a:r>
              <a:rPr lang="fr-FR" sz="2400" dirty="0"/>
              <a:t>Il crée un ailleurs dans l’ici et maintenant et le métamorphose. </a:t>
            </a:r>
          </a:p>
          <a:p>
            <a:pPr marL="171450" indent="-171450">
              <a:buFont typeface="Arial" panose="020B0604020202020204" pitchFamily="34" charset="0"/>
              <a:buChar char="•"/>
            </a:pPr>
            <a:r>
              <a:rPr lang="fr-FR" sz="2400" dirty="0"/>
              <a:t>Il stimule le désir d’expression, car c’est nous qui nous exprimons directement ou symboliquement. </a:t>
            </a:r>
          </a:p>
          <a:p>
            <a:pPr marL="171450" indent="-171450">
              <a:buFont typeface="Arial" panose="020B0604020202020204" pitchFamily="34" charset="0"/>
              <a:buChar char="•"/>
            </a:pPr>
            <a:r>
              <a:rPr lang="fr-FR" sz="2400" dirty="0"/>
              <a:t>Il a une fonction protectrice. </a:t>
            </a:r>
          </a:p>
          <a:p>
            <a:pPr marL="171450" indent="-171450">
              <a:buFont typeface="Arial" panose="020B0604020202020204" pitchFamily="34" charset="0"/>
              <a:buChar char="•"/>
            </a:pPr>
            <a:r>
              <a:rPr lang="fr-FR" sz="2400" dirty="0"/>
              <a:t>Il éveille la curiosité et favorise donc l’attention et l’écoute des autres.</a:t>
            </a:r>
            <a:r>
              <a:rPr lang="de-DE" sz="2400" dirty="0"/>
              <a:t> </a:t>
            </a:r>
          </a:p>
          <a:p>
            <a:pPr marL="171450" indent="-171450">
              <a:buFont typeface="Arial" panose="020B0604020202020204" pitchFamily="34" charset="0"/>
              <a:buChar char="•"/>
            </a:pPr>
            <a:r>
              <a:rPr lang="fr-FR" sz="2400" dirty="0"/>
              <a:t>L’imaginaire permet de sortir de nos rôles habituels, d’élargir notre palette de comportements,  de nous entraîner à être soi autrement.</a:t>
            </a:r>
          </a:p>
          <a:p>
            <a:pPr marL="171450" indent="-171450">
              <a:buFont typeface="Arial" panose="020B0604020202020204" pitchFamily="34" charset="0"/>
              <a:buChar char="•"/>
            </a:pPr>
            <a:r>
              <a:rPr lang="fr-FR" sz="2400" dirty="0"/>
              <a:t>…/…</a:t>
            </a:r>
          </a:p>
        </p:txBody>
      </p:sp>
    </p:spTree>
    <p:extLst>
      <p:ext uri="{BB962C8B-B14F-4D97-AF65-F5344CB8AC3E}">
        <p14:creationId xmlns:p14="http://schemas.microsoft.com/office/powerpoint/2010/main" val="33348518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bgerundetes Rechteck 2"/>
          <p:cNvSpPr/>
          <p:nvPr/>
        </p:nvSpPr>
        <p:spPr>
          <a:xfrm>
            <a:off x="3369733" y="948268"/>
            <a:ext cx="3691467" cy="4673600"/>
          </a:xfrm>
          <a:prstGeom prst="round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4000" b="1" dirty="0">
                <a:solidFill>
                  <a:schemeClr val="tx1"/>
                </a:solidFill>
                <a:latin typeface="Calibri" charset="0"/>
              </a:rPr>
              <a:t>Recharge</a:t>
            </a:r>
            <a:endParaRPr lang="fr-FR" sz="4000" dirty="0">
              <a:solidFill>
                <a:schemeClr val="tx1"/>
              </a:solidFill>
              <a:latin typeface="Calibri" charset="0"/>
            </a:endParaRPr>
          </a:p>
          <a:p>
            <a:pPr algn="ctr"/>
            <a:r>
              <a:rPr lang="fr-FR" sz="2400" dirty="0">
                <a:solidFill>
                  <a:srgbClr val="000000"/>
                </a:solidFill>
                <a:latin typeface="Calibri" charset="0"/>
              </a:rPr>
              <a:t> </a:t>
            </a:r>
            <a:r>
              <a:rPr lang="fr-FR" sz="2400" b="1" dirty="0">
                <a:solidFill>
                  <a:srgbClr val="000000"/>
                </a:solidFill>
                <a:latin typeface="Calibri" charset="0"/>
              </a:rPr>
              <a:t>Apports  linguistiques</a:t>
            </a:r>
            <a:r>
              <a:rPr lang="fr-FR" sz="2400" dirty="0">
                <a:solidFill>
                  <a:srgbClr val="000000"/>
                </a:solidFill>
                <a:latin typeface="Calibri" charset="0"/>
              </a:rPr>
              <a:t>	</a:t>
            </a:r>
            <a:r>
              <a:rPr lang="fr-FR" sz="2800" dirty="0">
                <a:solidFill>
                  <a:srgbClr val="000000"/>
                </a:solidFill>
                <a:latin typeface="Calibri" charset="0"/>
              </a:rPr>
              <a:t>Élargissement</a:t>
            </a:r>
          </a:p>
          <a:p>
            <a:r>
              <a:rPr lang="fr-FR" sz="2800" dirty="0">
                <a:solidFill>
                  <a:srgbClr val="000000"/>
                </a:solidFill>
                <a:latin typeface="Calibri" charset="0"/>
              </a:rPr>
              <a:t>          et correction </a:t>
            </a:r>
          </a:p>
          <a:p>
            <a:r>
              <a:rPr lang="fr-FR" sz="2800" dirty="0">
                <a:solidFill>
                  <a:srgbClr val="000000"/>
                </a:solidFill>
                <a:latin typeface="Calibri" charset="0"/>
              </a:rPr>
              <a:t>                de la </a:t>
            </a:r>
          </a:p>
          <a:p>
            <a:pPr algn="r"/>
            <a:r>
              <a:rPr lang="fr-FR" sz="2800" dirty="0">
                <a:solidFill>
                  <a:srgbClr val="000000"/>
                </a:solidFill>
                <a:latin typeface="Calibri" charset="0"/>
              </a:rPr>
              <a:t>       séquence verbale </a:t>
            </a:r>
          </a:p>
          <a:p>
            <a:pPr algn="r"/>
            <a:r>
              <a:rPr lang="fr-FR" sz="2800" dirty="0">
                <a:solidFill>
                  <a:srgbClr val="000000"/>
                </a:solidFill>
                <a:latin typeface="Calibri" charset="0"/>
              </a:rPr>
              <a:t>avec le soutien de l‘animatrice/-</a:t>
            </a:r>
            <a:r>
              <a:rPr lang="fr-FR" sz="2800" dirty="0" err="1">
                <a:solidFill>
                  <a:srgbClr val="000000"/>
                </a:solidFill>
                <a:latin typeface="Calibri" charset="0"/>
              </a:rPr>
              <a:t>teur</a:t>
            </a:r>
            <a:r>
              <a:rPr lang="fr-FR" sz="2800" dirty="0">
                <a:solidFill>
                  <a:srgbClr val="000000"/>
                </a:solidFill>
                <a:latin typeface="Calibri" charset="0"/>
              </a:rPr>
              <a:t>	 </a:t>
            </a:r>
          </a:p>
          <a:p>
            <a:r>
              <a:rPr lang="fr-FR" sz="2800" dirty="0">
                <a:solidFill>
                  <a:srgbClr val="000000"/>
                </a:solidFill>
                <a:latin typeface="Calibri" charset="0"/>
              </a:rPr>
              <a:t>        et/ou du groupe</a:t>
            </a:r>
          </a:p>
        </p:txBody>
      </p:sp>
      <p:sp>
        <p:nvSpPr>
          <p:cNvPr id="2" name="Abgerundetes Rechteck 1"/>
          <p:cNvSpPr/>
          <p:nvPr/>
        </p:nvSpPr>
        <p:spPr>
          <a:xfrm>
            <a:off x="287865" y="2527303"/>
            <a:ext cx="3790968" cy="2197099"/>
          </a:xfrm>
          <a:prstGeom prst="roundRect">
            <a:avLst/>
          </a:prstGeom>
          <a:solidFill>
            <a:srgbClr val="FCD5B5"/>
          </a:solidFill>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fr-FR" sz="4000" b="1" dirty="0">
                <a:solidFill>
                  <a:schemeClr val="tx1"/>
                </a:solidFill>
              </a:rPr>
              <a:t>Expression </a:t>
            </a:r>
          </a:p>
          <a:p>
            <a:pPr algn="ctr" fontAlgn="auto">
              <a:spcBef>
                <a:spcPts val="0"/>
              </a:spcBef>
              <a:spcAft>
                <a:spcPts val="0"/>
              </a:spcAft>
              <a:defRPr/>
            </a:pPr>
            <a:r>
              <a:rPr lang="fr-FR" sz="4000" dirty="0">
                <a:solidFill>
                  <a:schemeClr val="tx1"/>
                </a:solidFill>
              </a:rPr>
              <a:t>du ou des</a:t>
            </a:r>
          </a:p>
          <a:p>
            <a:pPr algn="ctr" fontAlgn="auto">
              <a:spcBef>
                <a:spcPts val="0"/>
              </a:spcBef>
              <a:spcAft>
                <a:spcPts val="0"/>
              </a:spcAft>
              <a:defRPr/>
            </a:pPr>
            <a:r>
              <a:rPr lang="fr-FR" sz="4000" dirty="0">
                <a:solidFill>
                  <a:schemeClr val="tx1"/>
                </a:solidFill>
              </a:rPr>
              <a:t>participant(e)(s)</a:t>
            </a:r>
          </a:p>
        </p:txBody>
      </p:sp>
      <p:sp>
        <p:nvSpPr>
          <p:cNvPr id="5" name="Oval 4"/>
          <p:cNvSpPr>
            <a:spLocks noChangeArrowheads="1"/>
          </p:cNvSpPr>
          <p:nvPr/>
        </p:nvSpPr>
        <p:spPr bwMode="auto">
          <a:xfrm>
            <a:off x="1798219" y="1607193"/>
            <a:ext cx="758825" cy="79734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3200" b="0" i="0" u="none" strike="noStrike" cap="none" normalizeH="0" baseline="0" dirty="0">
                <a:ln>
                  <a:noFill/>
                </a:ln>
                <a:solidFill>
                  <a:schemeClr val="tx1"/>
                </a:solidFill>
                <a:effectLst/>
                <a:latin typeface="Cambria" charset="0"/>
                <a:ea typeface="ÇlÇr ñæí©" charset="0"/>
              </a:rPr>
              <a:t> </a:t>
            </a:r>
            <a:r>
              <a:rPr kumimoji="0" lang="de-DE" sz="3200" b="1" i="0" u="none" strike="noStrike" cap="none" normalizeH="0" baseline="0" dirty="0">
                <a:ln>
                  <a:noFill/>
                </a:ln>
                <a:solidFill>
                  <a:schemeClr val="tx1"/>
                </a:solidFill>
                <a:effectLst/>
                <a:latin typeface="Cambria" charset="0"/>
                <a:ea typeface="ÇlÇr ñæí©" charset="0"/>
              </a:rPr>
              <a:t>2</a:t>
            </a:r>
            <a:endParaRPr kumimoji="0" lang="fr-FR" sz="3200" b="1" i="0" u="none" strike="noStrike" cap="none" normalizeH="0" baseline="0" dirty="0">
              <a:ln>
                <a:noFill/>
              </a:ln>
              <a:solidFill>
                <a:schemeClr val="tx1"/>
              </a:solidFill>
              <a:effectLst/>
              <a:latin typeface="Arial" charset="0"/>
              <a:ea typeface="ＭＳ Ｐゴシック" charset="0"/>
            </a:endParaRPr>
          </a:p>
        </p:txBody>
      </p:sp>
      <p:sp>
        <p:nvSpPr>
          <p:cNvPr id="6" name="Oval 5"/>
          <p:cNvSpPr>
            <a:spLocks noChangeArrowheads="1"/>
          </p:cNvSpPr>
          <p:nvPr/>
        </p:nvSpPr>
        <p:spPr bwMode="auto">
          <a:xfrm>
            <a:off x="5012871" y="144369"/>
            <a:ext cx="751115" cy="722254"/>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3200" b="0" i="0" u="none" strike="noStrike" cap="none" normalizeH="0" baseline="0" dirty="0">
                <a:ln>
                  <a:noFill/>
                </a:ln>
                <a:solidFill>
                  <a:schemeClr val="tx1"/>
                </a:solidFill>
                <a:effectLst/>
                <a:latin typeface="Cambria" charset="0"/>
                <a:ea typeface="ÇlÇr ñæí©" charset="0"/>
              </a:rPr>
              <a:t> </a:t>
            </a:r>
            <a:r>
              <a:rPr kumimoji="0" lang="de-DE" sz="3200" b="1" i="0" u="none" strike="noStrike" cap="none" normalizeH="0" baseline="0" dirty="0">
                <a:ln>
                  <a:noFill/>
                </a:ln>
                <a:solidFill>
                  <a:schemeClr val="tx1"/>
                </a:solidFill>
                <a:effectLst/>
                <a:latin typeface="Cambria" charset="0"/>
                <a:ea typeface="ÇlÇr ñæí©" charset="0"/>
              </a:rPr>
              <a:t>3</a:t>
            </a:r>
            <a:endParaRPr kumimoji="0" lang="fr-FR" sz="3200" b="1" i="0" u="none" strike="noStrike" cap="none" normalizeH="0" baseline="0" dirty="0">
              <a:ln>
                <a:noFill/>
              </a:ln>
              <a:solidFill>
                <a:schemeClr val="tx1"/>
              </a:solidFill>
              <a:effectLst/>
              <a:latin typeface="Arial" charset="0"/>
              <a:ea typeface="ＭＳ Ｐゴシック" charset="0"/>
            </a:endParaRPr>
          </a:p>
        </p:txBody>
      </p:sp>
    </p:spTree>
    <p:extLst>
      <p:ext uri="{BB962C8B-B14F-4D97-AF65-F5344CB8AC3E}">
        <p14:creationId xmlns:p14="http://schemas.microsoft.com/office/powerpoint/2010/main" val="2492696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3"/>
          <p:cNvSpPr>
            <a:spLocks noChangeArrowheads="1"/>
          </p:cNvSpPr>
          <p:nvPr/>
        </p:nvSpPr>
        <p:spPr bwMode="auto">
          <a:xfrm>
            <a:off x="4359728" y="268792"/>
            <a:ext cx="735101" cy="74358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3200" b="1" i="0" u="none" strike="noStrike" cap="none" normalizeH="0" baseline="0" dirty="0">
                <a:ln>
                  <a:noFill/>
                </a:ln>
                <a:solidFill>
                  <a:schemeClr val="tx1"/>
                </a:solidFill>
                <a:effectLst/>
                <a:latin typeface="Cambria" charset="0"/>
                <a:ea typeface="ÇlÇr ñæí©" charset="0"/>
              </a:rPr>
              <a:t> 4</a:t>
            </a:r>
            <a:endParaRPr kumimoji="0" lang="fr-FR" sz="3200" b="1" i="0" u="none" strike="noStrike" cap="none" normalizeH="0" baseline="0" dirty="0">
              <a:ln>
                <a:noFill/>
              </a:ln>
              <a:solidFill>
                <a:schemeClr val="tx1"/>
              </a:solidFill>
              <a:effectLst/>
              <a:latin typeface="Arial" charset="0"/>
              <a:ea typeface="ＭＳ Ｐゴシック" charset="0"/>
            </a:endParaRPr>
          </a:p>
        </p:txBody>
      </p:sp>
      <p:sp>
        <p:nvSpPr>
          <p:cNvPr id="3" name="Abgerundetes Rechteck 2"/>
          <p:cNvSpPr/>
          <p:nvPr/>
        </p:nvSpPr>
        <p:spPr>
          <a:xfrm>
            <a:off x="2478628" y="1207111"/>
            <a:ext cx="4318000" cy="4809067"/>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4000" b="1" dirty="0">
                <a:solidFill>
                  <a:srgbClr val="000000"/>
                </a:solidFill>
                <a:latin typeface="Calibri" charset="0"/>
              </a:rPr>
              <a:t>Reprise</a:t>
            </a:r>
          </a:p>
          <a:p>
            <a:pPr algn="ctr"/>
            <a:r>
              <a:rPr lang="fr-FR" sz="4000" b="1" dirty="0">
                <a:solidFill>
                  <a:srgbClr val="000000"/>
                </a:solidFill>
                <a:latin typeface="Calibri" charset="0"/>
              </a:rPr>
              <a:t>par variation</a:t>
            </a:r>
          </a:p>
          <a:p>
            <a:pPr algn="ctr"/>
            <a:r>
              <a:rPr lang="fr-FR" sz="4000" b="1" dirty="0">
                <a:solidFill>
                  <a:srgbClr val="000000"/>
                </a:solidFill>
                <a:latin typeface="Calibri" charset="0"/>
              </a:rPr>
              <a:t> d‘un paramètre</a:t>
            </a:r>
          </a:p>
          <a:p>
            <a:pPr algn="ctr"/>
            <a:r>
              <a:rPr lang="fr-FR" sz="4000" b="1" dirty="0">
                <a:solidFill>
                  <a:srgbClr val="000000"/>
                </a:solidFill>
                <a:latin typeface="Calibri" charset="0"/>
              </a:rPr>
              <a:t> de la situation.</a:t>
            </a:r>
            <a:endParaRPr lang="fr-FR" sz="4000" b="1" dirty="0">
              <a:solidFill>
                <a:srgbClr val="000000"/>
              </a:solidFill>
              <a:effectLst>
                <a:outerShdw blurRad="38100" dist="38100" dir="2700000" algn="tl">
                  <a:srgbClr val="FFFFFF"/>
                </a:outerShdw>
              </a:effectLst>
              <a:latin typeface="Calibri" charset="0"/>
            </a:endParaRPr>
          </a:p>
          <a:p>
            <a:pPr algn="ctr"/>
            <a:endParaRPr lang="fr-FR" dirty="0">
              <a:solidFill>
                <a:srgbClr val="000000"/>
              </a:solidFill>
              <a:latin typeface="Calibri" charset="0"/>
            </a:endParaRPr>
          </a:p>
        </p:txBody>
      </p:sp>
    </p:spTree>
    <p:extLst>
      <p:ext uri="{BB962C8B-B14F-4D97-AF65-F5344CB8AC3E}">
        <p14:creationId xmlns:p14="http://schemas.microsoft.com/office/powerpoint/2010/main" val="16091487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a:spLocks noChangeArrowheads="1"/>
          </p:cNvSpPr>
          <p:nvPr/>
        </p:nvSpPr>
        <p:spPr bwMode="auto">
          <a:xfrm>
            <a:off x="4450297" y="655835"/>
            <a:ext cx="619973" cy="732094"/>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3200" b="1" i="0" u="none" strike="noStrike" cap="none" normalizeH="0" baseline="0" dirty="0">
                <a:ln>
                  <a:noFill/>
                </a:ln>
                <a:solidFill>
                  <a:schemeClr val="tx1"/>
                </a:solidFill>
                <a:effectLst/>
                <a:latin typeface="Cambria" charset="0"/>
                <a:ea typeface="ÇlÇr ñæí©" charset="0"/>
              </a:rPr>
              <a:t>5</a:t>
            </a:r>
            <a:endParaRPr kumimoji="0" lang="fr-FR" sz="3200" b="1" i="0" u="none" strike="noStrike" cap="none" normalizeH="0" baseline="0" dirty="0">
              <a:ln>
                <a:noFill/>
              </a:ln>
              <a:solidFill>
                <a:schemeClr val="tx1"/>
              </a:solidFill>
              <a:effectLst/>
              <a:latin typeface="Arial" charset="0"/>
              <a:ea typeface="ＭＳ Ｐゴシック" charset="0"/>
            </a:endParaRPr>
          </a:p>
        </p:txBody>
      </p:sp>
      <p:sp>
        <p:nvSpPr>
          <p:cNvPr id="3" name="Abgerundetes Rechteck 2"/>
          <p:cNvSpPr/>
          <p:nvPr/>
        </p:nvSpPr>
        <p:spPr>
          <a:xfrm>
            <a:off x="2218267" y="1574804"/>
            <a:ext cx="5181600" cy="4436534"/>
          </a:xfrm>
          <a:prstGeom prst="roundRect">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defRPr/>
            </a:pPr>
            <a:r>
              <a:rPr lang="fr-FR" sz="4000" b="1" dirty="0">
                <a:solidFill>
                  <a:srgbClr val="000000"/>
                </a:solidFill>
              </a:rPr>
              <a:t>Phase de</a:t>
            </a:r>
          </a:p>
          <a:p>
            <a:pPr algn="ctr">
              <a:defRPr/>
            </a:pPr>
            <a:r>
              <a:rPr lang="fr-FR" sz="4000" b="1" dirty="0">
                <a:solidFill>
                  <a:srgbClr val="000000"/>
                </a:solidFill>
              </a:rPr>
              <a:t>réflexion</a:t>
            </a:r>
          </a:p>
          <a:p>
            <a:pPr algn="ctr" fontAlgn="auto">
              <a:spcBef>
                <a:spcPts val="0"/>
              </a:spcBef>
              <a:spcAft>
                <a:spcPts val="0"/>
              </a:spcAft>
              <a:defRPr/>
            </a:pPr>
            <a:r>
              <a:rPr lang="fr-FR" sz="2400" dirty="0">
                <a:solidFill>
                  <a:srgbClr val="000000"/>
                </a:solidFill>
              </a:rPr>
              <a:t>à la demande</a:t>
            </a:r>
          </a:p>
          <a:p>
            <a:pPr algn="ctr" fontAlgn="auto">
              <a:spcBef>
                <a:spcPts val="0"/>
              </a:spcBef>
              <a:spcAft>
                <a:spcPts val="0"/>
              </a:spcAft>
              <a:defRPr/>
            </a:pPr>
            <a:r>
              <a:rPr lang="fr-FR" sz="2400" dirty="0">
                <a:solidFill>
                  <a:srgbClr val="000000"/>
                </a:solidFill>
              </a:rPr>
              <a:t>ou si nécessaire</a:t>
            </a:r>
          </a:p>
          <a:p>
            <a:pPr algn="ctr" fontAlgn="auto">
              <a:spcBef>
                <a:spcPts val="0"/>
              </a:spcBef>
              <a:spcAft>
                <a:spcPts val="0"/>
              </a:spcAft>
              <a:defRPr/>
            </a:pPr>
            <a:endParaRPr lang="fr-FR" sz="800" dirty="0">
              <a:solidFill>
                <a:srgbClr val="000000"/>
              </a:solidFill>
            </a:endParaRPr>
          </a:p>
          <a:p>
            <a:pPr algn="ctr" fontAlgn="auto">
              <a:spcBef>
                <a:spcPts val="0"/>
              </a:spcBef>
              <a:spcAft>
                <a:spcPts val="0"/>
              </a:spcAft>
              <a:defRPr/>
            </a:pPr>
            <a:r>
              <a:rPr lang="fr-FR" sz="3200" b="1" dirty="0">
                <a:solidFill>
                  <a:srgbClr val="000000"/>
                </a:solidFill>
              </a:rPr>
              <a:t>Apports linguistiques </a:t>
            </a:r>
          </a:p>
          <a:p>
            <a:pPr algn="ctr" fontAlgn="auto">
              <a:spcBef>
                <a:spcPts val="0"/>
              </a:spcBef>
              <a:spcAft>
                <a:spcPts val="0"/>
              </a:spcAft>
              <a:defRPr/>
            </a:pPr>
            <a:r>
              <a:rPr lang="fr-FR" sz="3200" b="1" dirty="0">
                <a:solidFill>
                  <a:srgbClr val="000000"/>
                </a:solidFill>
              </a:rPr>
              <a:t>ou culturels</a:t>
            </a:r>
          </a:p>
        </p:txBody>
      </p:sp>
    </p:spTree>
    <p:extLst>
      <p:ext uri="{BB962C8B-B14F-4D97-AF65-F5344CB8AC3E}">
        <p14:creationId xmlns:p14="http://schemas.microsoft.com/office/powerpoint/2010/main" val="15828213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 name="Gruppieren 28"/>
          <p:cNvGrpSpPr/>
          <p:nvPr/>
        </p:nvGrpSpPr>
        <p:grpSpPr>
          <a:xfrm>
            <a:off x="273505" y="2244947"/>
            <a:ext cx="1500188" cy="2035182"/>
            <a:chOff x="142875" y="2179631"/>
            <a:chExt cx="1500188" cy="2035182"/>
          </a:xfrm>
        </p:grpSpPr>
        <p:sp>
          <p:nvSpPr>
            <p:cNvPr id="4" name="Ellipse 4"/>
            <p:cNvSpPr/>
            <p:nvPr/>
          </p:nvSpPr>
          <p:spPr>
            <a:xfrm>
              <a:off x="785812" y="2179631"/>
              <a:ext cx="357163" cy="285758"/>
            </a:xfrm>
            <a:prstGeom prst="ellipse">
              <a:avLst/>
            </a:prstGeom>
            <a:solidFill>
              <a:schemeClr val="accent6">
                <a:lumMod val="75000"/>
              </a:schemeClr>
            </a:soli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de-DE" dirty="0"/>
                <a:t>1</a:t>
              </a:r>
              <a:endParaRPr lang="fr-FR" dirty="0"/>
            </a:p>
          </p:txBody>
        </p:sp>
        <p:sp>
          <p:nvSpPr>
            <p:cNvPr id="5" name="Abgerundetes Rechteck 4"/>
            <p:cNvSpPr/>
            <p:nvPr/>
          </p:nvSpPr>
          <p:spPr>
            <a:xfrm>
              <a:off x="142875" y="2546350"/>
              <a:ext cx="1500188" cy="1668463"/>
            </a:xfrm>
            <a:prstGeom prst="roundRect">
              <a:avLst/>
            </a:prstGeom>
            <a:solidFill>
              <a:schemeClr val="accent6">
                <a:lumMod val="75000"/>
              </a:schemeClr>
            </a:soli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fr-FR" sz="1200" b="1" dirty="0"/>
                <a:t>Activité-cadre </a:t>
              </a:r>
            </a:p>
            <a:p>
              <a:pPr algn="ctr" fontAlgn="auto">
                <a:spcBef>
                  <a:spcPts val="0"/>
                </a:spcBef>
                <a:spcAft>
                  <a:spcPts val="0"/>
                </a:spcAft>
                <a:defRPr/>
              </a:pPr>
              <a:r>
                <a:rPr lang="fr-FR" sz="1200" dirty="0"/>
                <a:t>ou</a:t>
              </a:r>
              <a:r>
                <a:rPr lang="fr-FR" sz="1200" b="1" dirty="0"/>
                <a:t> document</a:t>
              </a:r>
            </a:p>
            <a:p>
              <a:pPr algn="ctr" fontAlgn="auto">
                <a:spcBef>
                  <a:spcPts val="0"/>
                </a:spcBef>
                <a:spcAft>
                  <a:spcPts val="0"/>
                </a:spcAft>
                <a:defRPr/>
              </a:pPr>
              <a:r>
                <a:rPr lang="fr-FR" sz="1200" dirty="0"/>
                <a:t>qui stimulent </a:t>
              </a:r>
            </a:p>
            <a:p>
              <a:pPr algn="ctr" fontAlgn="auto">
                <a:spcBef>
                  <a:spcPts val="0"/>
                </a:spcBef>
                <a:spcAft>
                  <a:spcPts val="0"/>
                </a:spcAft>
                <a:defRPr/>
              </a:pPr>
              <a:r>
                <a:rPr lang="fr-FR" sz="1200" dirty="0"/>
                <a:t>Le désir d‘expression </a:t>
              </a:r>
            </a:p>
            <a:p>
              <a:pPr algn="ctr" fontAlgn="auto">
                <a:spcBef>
                  <a:spcPts val="0"/>
                </a:spcBef>
                <a:spcAft>
                  <a:spcPts val="0"/>
                </a:spcAft>
                <a:defRPr/>
              </a:pPr>
              <a:r>
                <a:rPr lang="fr-FR" sz="1200" dirty="0"/>
                <a:t>des participants.</a:t>
              </a:r>
            </a:p>
          </p:txBody>
        </p:sp>
      </p:grpSp>
      <p:grpSp>
        <p:nvGrpSpPr>
          <p:cNvPr id="6" name="Gruppieren 19"/>
          <p:cNvGrpSpPr/>
          <p:nvPr/>
        </p:nvGrpSpPr>
        <p:grpSpPr>
          <a:xfrm>
            <a:off x="3143250" y="1852613"/>
            <a:ext cx="1857375" cy="2862262"/>
            <a:chOff x="3143250" y="1852613"/>
            <a:chExt cx="1857375" cy="2862262"/>
          </a:xfrm>
          <a:solidFill>
            <a:schemeClr val="accent6">
              <a:lumMod val="40000"/>
              <a:lumOff val="60000"/>
            </a:schemeClr>
          </a:solidFill>
        </p:grpSpPr>
        <p:sp>
          <p:nvSpPr>
            <p:cNvPr id="7" name="Abgerundetes Rechteck 6"/>
            <p:cNvSpPr/>
            <p:nvPr/>
          </p:nvSpPr>
          <p:spPr>
            <a:xfrm>
              <a:off x="3143250" y="2214563"/>
              <a:ext cx="1857375" cy="2500312"/>
            </a:xfrm>
            <a:prstGeom prst="roundRect">
              <a:avLst/>
            </a:prstGeom>
            <a:grp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de-DE" dirty="0"/>
            </a:p>
            <a:p>
              <a:pPr algn="ctr"/>
              <a:r>
                <a:rPr lang="fr-FR" b="1" dirty="0">
                  <a:latin typeface="Calibri" charset="0"/>
                </a:rPr>
                <a:t>Recharge</a:t>
              </a:r>
              <a:endParaRPr lang="fr-FR" sz="1000" dirty="0">
                <a:latin typeface="Calibri" charset="0"/>
              </a:endParaRPr>
            </a:p>
            <a:p>
              <a:pPr algn="ctr"/>
              <a:r>
                <a:rPr lang="fr-FR" dirty="0">
                  <a:latin typeface="Calibri" charset="0"/>
                </a:rPr>
                <a:t> </a:t>
              </a:r>
              <a:r>
                <a:rPr lang="fr-FR" sz="1400" b="1" dirty="0">
                  <a:latin typeface="Calibri" charset="0"/>
                </a:rPr>
                <a:t>Apports      </a:t>
              </a:r>
            </a:p>
            <a:p>
              <a:pPr algn="ctr"/>
              <a:r>
                <a:rPr lang="fr-FR" sz="1400" b="1" dirty="0">
                  <a:latin typeface="Calibri" charset="0"/>
                </a:rPr>
                <a:t>  linguistiques</a:t>
              </a:r>
              <a:r>
                <a:rPr lang="fr-FR" dirty="0">
                  <a:latin typeface="Calibri" charset="0"/>
                </a:rPr>
                <a:t>	</a:t>
              </a:r>
              <a:r>
                <a:rPr lang="fr-FR" sz="1400" dirty="0">
                  <a:latin typeface="Calibri" charset="0"/>
                </a:rPr>
                <a:t>Élargissement</a:t>
              </a:r>
            </a:p>
            <a:p>
              <a:r>
                <a:rPr lang="fr-FR" sz="1400" dirty="0">
                  <a:latin typeface="Calibri" charset="0"/>
                </a:rPr>
                <a:t>            et correction</a:t>
              </a:r>
            </a:p>
            <a:p>
              <a:r>
                <a:rPr lang="fr-FR" sz="1400" dirty="0">
                  <a:latin typeface="Calibri" charset="0"/>
                </a:rPr>
                <a:t>                de la</a:t>
              </a:r>
            </a:p>
            <a:p>
              <a:r>
                <a:rPr lang="fr-FR" sz="1400" dirty="0">
                  <a:latin typeface="Calibri" charset="0"/>
                </a:rPr>
                <a:t>            séquence</a:t>
              </a:r>
            </a:p>
            <a:p>
              <a:r>
                <a:rPr lang="fr-FR" sz="1400" dirty="0">
                  <a:latin typeface="Calibri" charset="0"/>
                </a:rPr>
                <a:t>         verbale avec </a:t>
              </a:r>
            </a:p>
            <a:p>
              <a:pPr algn="ctr"/>
              <a:r>
                <a:rPr lang="fr-FR" sz="1400" dirty="0">
                  <a:latin typeface="Calibri" charset="0"/>
                </a:rPr>
                <a:t>   le soutien de   l‘animatrice/-</a:t>
              </a:r>
              <a:r>
                <a:rPr lang="fr-FR" sz="1400" dirty="0" err="1">
                  <a:latin typeface="Calibri" charset="0"/>
                </a:rPr>
                <a:t>teur</a:t>
              </a:r>
              <a:r>
                <a:rPr lang="fr-FR" sz="1400" dirty="0">
                  <a:latin typeface="Calibri" charset="0"/>
                </a:rPr>
                <a:t>	 </a:t>
              </a:r>
            </a:p>
            <a:p>
              <a:pPr algn="ctr"/>
              <a:r>
                <a:rPr lang="fr-FR" sz="1400" dirty="0">
                  <a:latin typeface="Calibri" charset="0"/>
                </a:rPr>
                <a:t>et/ou du groupe</a:t>
              </a:r>
            </a:p>
            <a:p>
              <a:pPr algn="ctr" fontAlgn="auto">
                <a:spcBef>
                  <a:spcPts val="0"/>
                </a:spcBef>
                <a:spcAft>
                  <a:spcPts val="0"/>
                </a:spcAft>
                <a:defRPr/>
              </a:pPr>
              <a:r>
                <a:rPr lang="de-DE" dirty="0"/>
                <a:t> </a:t>
              </a:r>
              <a:endParaRPr lang="fr-FR" dirty="0"/>
            </a:p>
          </p:txBody>
        </p:sp>
        <p:sp>
          <p:nvSpPr>
            <p:cNvPr id="8" name="Ellipse 21"/>
            <p:cNvSpPr/>
            <p:nvPr/>
          </p:nvSpPr>
          <p:spPr>
            <a:xfrm>
              <a:off x="3929058" y="1852613"/>
              <a:ext cx="356168" cy="285750"/>
            </a:xfrm>
            <a:prstGeom prst="ellipse">
              <a:avLst/>
            </a:prstGeom>
            <a:grp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de-DE" dirty="0"/>
                <a:t>3</a:t>
              </a:r>
              <a:endParaRPr lang="fr-FR" dirty="0"/>
            </a:p>
          </p:txBody>
        </p:sp>
      </p:grpSp>
      <p:grpSp>
        <p:nvGrpSpPr>
          <p:cNvPr id="9" name="Gruppieren 26"/>
          <p:cNvGrpSpPr/>
          <p:nvPr/>
        </p:nvGrpSpPr>
        <p:grpSpPr>
          <a:xfrm>
            <a:off x="5000625" y="1717664"/>
            <a:ext cx="2187575" cy="3140086"/>
            <a:chOff x="5000625" y="1717664"/>
            <a:chExt cx="2187575" cy="3140086"/>
          </a:xfrm>
          <a:solidFill>
            <a:schemeClr val="accent6">
              <a:lumMod val="60000"/>
              <a:lumOff val="40000"/>
            </a:schemeClr>
          </a:solidFill>
        </p:grpSpPr>
        <p:sp>
          <p:nvSpPr>
            <p:cNvPr id="10" name="Abgerundetes Rechteck 9"/>
            <p:cNvSpPr/>
            <p:nvPr/>
          </p:nvSpPr>
          <p:spPr>
            <a:xfrm>
              <a:off x="5143500" y="2071688"/>
              <a:ext cx="2044700" cy="2786062"/>
            </a:xfrm>
            <a:prstGeom prst="roundRect">
              <a:avLst/>
            </a:prstGeom>
            <a:grpFill/>
            <a:effectLst/>
          </p:spPr>
          <p:style>
            <a:lnRef idx="1">
              <a:schemeClr val="accent2"/>
            </a:lnRef>
            <a:fillRef idx="2">
              <a:schemeClr val="accent2"/>
            </a:fillRef>
            <a:effectRef idx="1">
              <a:schemeClr val="accent2"/>
            </a:effectRef>
            <a:fontRef idx="minor">
              <a:schemeClr val="dk1"/>
            </a:fontRef>
          </p:style>
          <p:txBody>
            <a:bodyPr anchor="ctr"/>
            <a:lstStyle/>
            <a:p>
              <a:pPr algn="ctr"/>
              <a:r>
                <a:rPr lang="fr-FR" b="1" dirty="0">
                  <a:latin typeface="Calibri" charset="0"/>
                </a:rPr>
                <a:t>Techniques</a:t>
              </a:r>
            </a:p>
            <a:p>
              <a:pPr algn="ctr"/>
              <a:r>
                <a:rPr lang="fr-FR" b="1" dirty="0">
                  <a:latin typeface="Calibri" charset="0"/>
                </a:rPr>
                <a:t> de reprise</a:t>
              </a:r>
            </a:p>
            <a:p>
              <a:pPr algn="ctr"/>
              <a:r>
                <a:rPr lang="fr-FR" sz="1400" b="1" dirty="0">
                  <a:latin typeface="Calibri" charset="0"/>
                </a:rPr>
                <a:t>par variation</a:t>
              </a:r>
            </a:p>
            <a:p>
              <a:pPr algn="ctr"/>
              <a:r>
                <a:rPr lang="fr-FR" sz="1400" b="1" dirty="0">
                  <a:latin typeface="Calibri" charset="0"/>
                </a:rPr>
                <a:t> d‘un paramètre</a:t>
              </a:r>
            </a:p>
            <a:p>
              <a:pPr algn="ctr"/>
              <a:r>
                <a:rPr lang="fr-FR" sz="1400" b="1" dirty="0">
                  <a:latin typeface="Calibri" charset="0"/>
                </a:rPr>
                <a:t> de la situation.</a:t>
              </a:r>
              <a:endParaRPr lang="fr-FR" sz="1400" b="1" dirty="0">
                <a:effectLst>
                  <a:outerShdw blurRad="38100" dist="38100" dir="2700000" algn="tl">
                    <a:srgbClr val="FFFFFF"/>
                  </a:outerShdw>
                </a:effectLst>
                <a:latin typeface="Calibri" charset="0"/>
              </a:endParaRPr>
            </a:p>
            <a:p>
              <a:pPr algn="ctr"/>
              <a:r>
                <a:rPr lang="fr-FR" sz="1200" dirty="0">
                  <a:latin typeface="Calibri" charset="0"/>
                </a:rPr>
                <a:t>Correction, élargissement </a:t>
              </a:r>
            </a:p>
            <a:p>
              <a:pPr algn="ctr"/>
              <a:r>
                <a:rPr lang="fr-FR" sz="1200" dirty="0">
                  <a:latin typeface="Calibri" charset="0"/>
                </a:rPr>
                <a:t>et approfondissement</a:t>
              </a:r>
            </a:p>
            <a:p>
              <a:pPr algn="ctr"/>
              <a:r>
                <a:rPr lang="fr-FR" sz="1200" dirty="0">
                  <a:latin typeface="Calibri" charset="0"/>
                </a:rPr>
                <a:t>des connaissances </a:t>
              </a:r>
            </a:p>
            <a:p>
              <a:pPr algn="ctr"/>
              <a:r>
                <a:rPr lang="fr-FR" sz="1200" dirty="0">
                  <a:latin typeface="Calibri" charset="0"/>
                </a:rPr>
                <a:t>avec le soutien </a:t>
              </a:r>
            </a:p>
            <a:p>
              <a:pPr algn="ctr"/>
              <a:r>
                <a:rPr lang="fr-FR" sz="1200" dirty="0">
                  <a:latin typeface="Calibri" charset="0"/>
                </a:rPr>
                <a:t>de l‘animatrice/-</a:t>
              </a:r>
              <a:r>
                <a:rPr lang="fr-FR" sz="1200" dirty="0" err="1">
                  <a:latin typeface="Calibri" charset="0"/>
                </a:rPr>
                <a:t>teur</a:t>
              </a:r>
              <a:endParaRPr lang="fr-FR" sz="1200" dirty="0">
                <a:latin typeface="Calibri" charset="0"/>
              </a:endParaRPr>
            </a:p>
            <a:p>
              <a:pPr algn="ctr"/>
              <a:r>
                <a:rPr lang="fr-FR" sz="1200" dirty="0">
                  <a:latin typeface="Calibri" charset="0"/>
                </a:rPr>
                <a:t>et des autres</a:t>
              </a:r>
            </a:p>
            <a:p>
              <a:pPr algn="ctr"/>
              <a:r>
                <a:rPr lang="fr-FR" sz="1200" dirty="0">
                  <a:latin typeface="Calibri" charset="0"/>
                </a:rPr>
                <a:t>participants.</a:t>
              </a:r>
            </a:p>
            <a:p>
              <a:pPr algn="ctr"/>
              <a:endParaRPr lang="fr-FR" sz="1000" dirty="0">
                <a:latin typeface="Calibri" charset="0"/>
              </a:endParaRPr>
            </a:p>
          </p:txBody>
        </p:sp>
        <p:cxnSp>
          <p:nvCxnSpPr>
            <p:cNvPr id="11" name="Gerade Verbindung mit Pfeil 10"/>
            <p:cNvCxnSpPr>
              <a:stCxn id="7" idx="3"/>
              <a:endCxn id="10" idx="1"/>
            </p:cNvCxnSpPr>
            <p:nvPr/>
          </p:nvCxnSpPr>
          <p:spPr>
            <a:xfrm>
              <a:off x="5000625" y="3464719"/>
              <a:ext cx="142875" cy="0"/>
            </a:xfrm>
            <a:prstGeom prst="straightConnector1">
              <a:avLst/>
            </a:prstGeom>
            <a:grpFill/>
            <a:ln>
              <a:tailEnd type="arrow"/>
            </a:ln>
          </p:spPr>
          <p:style>
            <a:lnRef idx="1">
              <a:schemeClr val="accent1"/>
            </a:lnRef>
            <a:fillRef idx="0">
              <a:schemeClr val="accent1"/>
            </a:fillRef>
            <a:effectRef idx="0">
              <a:schemeClr val="accent1"/>
            </a:effectRef>
            <a:fontRef idx="minor">
              <a:schemeClr val="tx1"/>
            </a:fontRef>
          </p:style>
        </p:cxnSp>
        <p:sp>
          <p:nvSpPr>
            <p:cNvPr id="12" name="Ellipse 22"/>
            <p:cNvSpPr/>
            <p:nvPr/>
          </p:nvSpPr>
          <p:spPr>
            <a:xfrm>
              <a:off x="5929322" y="1717664"/>
              <a:ext cx="379710" cy="285750"/>
            </a:xfrm>
            <a:prstGeom prst="ellipse">
              <a:avLst/>
            </a:prstGeom>
            <a:grp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de-DE" dirty="0"/>
                <a:t>4</a:t>
              </a:r>
              <a:endParaRPr lang="fr-FR" dirty="0"/>
            </a:p>
          </p:txBody>
        </p:sp>
      </p:grpSp>
      <p:grpSp>
        <p:nvGrpSpPr>
          <p:cNvPr id="13" name="Gruppieren 24"/>
          <p:cNvGrpSpPr/>
          <p:nvPr/>
        </p:nvGrpSpPr>
        <p:grpSpPr>
          <a:xfrm>
            <a:off x="6500826" y="1912066"/>
            <a:ext cx="2538399" cy="4029406"/>
            <a:chOff x="6500826" y="1912066"/>
            <a:chExt cx="2538399" cy="4029406"/>
          </a:xfrm>
        </p:grpSpPr>
        <p:grpSp>
          <p:nvGrpSpPr>
            <p:cNvPr id="14" name="Gruppieren 27"/>
            <p:cNvGrpSpPr/>
            <p:nvPr/>
          </p:nvGrpSpPr>
          <p:grpSpPr>
            <a:xfrm>
              <a:off x="7188200" y="1912066"/>
              <a:ext cx="1851025" cy="2771059"/>
              <a:chOff x="7188200" y="1912066"/>
              <a:chExt cx="1851025" cy="2771059"/>
            </a:xfrm>
          </p:grpSpPr>
          <p:sp>
            <p:nvSpPr>
              <p:cNvPr id="16" name="Abgerundetes Rechteck 15"/>
              <p:cNvSpPr/>
              <p:nvPr/>
            </p:nvSpPr>
            <p:spPr>
              <a:xfrm>
                <a:off x="7324744" y="2254250"/>
                <a:ext cx="1714481" cy="2428875"/>
              </a:xfrm>
              <a:prstGeom prst="roundRect">
                <a:avLst/>
              </a:prstGeom>
              <a:solidFill>
                <a:srgbClr val="C6D9F1"/>
              </a:solidFill>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fr-FR" b="1" dirty="0"/>
                  <a:t>Phase de</a:t>
                </a:r>
              </a:p>
              <a:p>
                <a:pPr algn="ctr">
                  <a:defRPr/>
                </a:pPr>
                <a:r>
                  <a:rPr lang="fr-FR" b="1" dirty="0"/>
                  <a:t>réflexion</a:t>
                </a:r>
              </a:p>
              <a:p>
                <a:pPr algn="ctr" fontAlgn="auto">
                  <a:spcBef>
                    <a:spcPts val="0"/>
                  </a:spcBef>
                  <a:spcAft>
                    <a:spcPts val="0"/>
                  </a:spcAft>
                  <a:defRPr/>
                </a:pPr>
                <a:r>
                  <a:rPr lang="fr-FR" dirty="0"/>
                  <a:t>à la demande</a:t>
                </a:r>
              </a:p>
              <a:p>
                <a:pPr algn="ctr" fontAlgn="auto">
                  <a:spcBef>
                    <a:spcPts val="0"/>
                  </a:spcBef>
                  <a:spcAft>
                    <a:spcPts val="0"/>
                  </a:spcAft>
                  <a:defRPr/>
                </a:pPr>
                <a:r>
                  <a:rPr lang="fr-FR" dirty="0"/>
                  <a:t>ou si nécessaire</a:t>
                </a:r>
              </a:p>
              <a:p>
                <a:pPr algn="ctr" fontAlgn="auto">
                  <a:spcBef>
                    <a:spcPts val="0"/>
                  </a:spcBef>
                  <a:spcAft>
                    <a:spcPts val="0"/>
                  </a:spcAft>
                  <a:defRPr/>
                </a:pPr>
                <a:endParaRPr lang="fr-FR" sz="800" dirty="0"/>
              </a:p>
              <a:p>
                <a:pPr algn="ctr" fontAlgn="auto">
                  <a:spcBef>
                    <a:spcPts val="0"/>
                  </a:spcBef>
                  <a:spcAft>
                    <a:spcPts val="0"/>
                  </a:spcAft>
                  <a:defRPr/>
                </a:pPr>
                <a:r>
                  <a:rPr lang="fr-FR" b="1" dirty="0"/>
                  <a:t>Apports linguistiques </a:t>
                </a:r>
              </a:p>
              <a:p>
                <a:pPr algn="ctr" fontAlgn="auto">
                  <a:spcBef>
                    <a:spcPts val="0"/>
                  </a:spcBef>
                  <a:spcAft>
                    <a:spcPts val="0"/>
                  </a:spcAft>
                  <a:defRPr/>
                </a:pPr>
                <a:r>
                  <a:rPr lang="fr-FR" b="1" dirty="0"/>
                  <a:t>ou culturels</a:t>
                </a:r>
                <a:endParaRPr lang="fr-FR" sz="1000" b="1" dirty="0"/>
              </a:p>
            </p:txBody>
          </p:sp>
          <p:cxnSp>
            <p:nvCxnSpPr>
              <p:cNvPr id="17" name="Gerade Verbindung mit Pfeil 16"/>
              <p:cNvCxnSpPr>
                <a:stCxn id="10" idx="3"/>
                <a:endCxn id="16" idx="1"/>
              </p:cNvCxnSpPr>
              <p:nvPr/>
            </p:nvCxnSpPr>
            <p:spPr>
              <a:xfrm>
                <a:off x="7188200" y="3464719"/>
                <a:ext cx="136544" cy="396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Ellipse 23"/>
              <p:cNvSpPr/>
              <p:nvPr/>
            </p:nvSpPr>
            <p:spPr>
              <a:xfrm>
                <a:off x="7993086" y="1912066"/>
                <a:ext cx="356140" cy="285750"/>
              </a:xfrm>
              <a:prstGeom prst="ellipse">
                <a:avLst/>
              </a:prstGeom>
              <a:solidFill>
                <a:schemeClr val="tx2">
                  <a:lumMod val="20000"/>
                  <a:lumOff val="80000"/>
                </a:schemeClr>
              </a:solidFill>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de-DE" dirty="0"/>
                  <a:t>5</a:t>
                </a:r>
                <a:endParaRPr lang="fr-FR" dirty="0"/>
              </a:p>
            </p:txBody>
          </p:sp>
        </p:grpSp>
        <p:sp>
          <p:nvSpPr>
            <p:cNvPr id="15" name="Rechteck 24"/>
            <p:cNvSpPr>
              <a:spLocks noChangeArrowheads="1"/>
            </p:cNvSpPr>
            <p:nvPr/>
          </p:nvSpPr>
          <p:spPr bwMode="auto">
            <a:xfrm>
              <a:off x="6500826" y="5572140"/>
              <a:ext cx="2437590" cy="369332"/>
            </a:xfrm>
            <a:prstGeom prst="rect">
              <a:avLst/>
            </a:prstGeom>
            <a:noFill/>
            <a:ln w="9525">
              <a:noFill/>
              <a:miter lim="800000"/>
              <a:headEnd/>
              <a:tailEnd/>
            </a:ln>
          </p:spPr>
          <p:txBody>
            <a:bodyPr wrap="none">
              <a:spAutoFit/>
            </a:bodyPr>
            <a:lstStyle/>
            <a:p>
              <a:r>
                <a:rPr lang="fr-FR" dirty="0">
                  <a:latin typeface="Calibri" pitchFamily="34" charset="0"/>
                </a:rPr>
                <a:t>© Bernard Dufeu, 1997</a:t>
              </a:r>
            </a:p>
          </p:txBody>
        </p:sp>
      </p:grpSp>
      <p:pic>
        <p:nvPicPr>
          <p:cNvPr id="19" name="Picture 1"/>
          <p:cNvPicPr>
            <a:picLocks noChangeAspect="1" noChangeArrowheads="1"/>
          </p:cNvPicPr>
          <p:nvPr/>
        </p:nvPicPr>
        <p:blipFill>
          <a:blip r:embed="rId3" cstate="print"/>
          <a:srcRect/>
          <a:stretch>
            <a:fillRect/>
          </a:stretch>
        </p:blipFill>
        <p:spPr bwMode="auto">
          <a:xfrm>
            <a:off x="214282" y="285728"/>
            <a:ext cx="1000125" cy="581025"/>
          </a:xfrm>
          <a:prstGeom prst="rect">
            <a:avLst/>
          </a:prstGeom>
          <a:noFill/>
          <a:ln w="9525">
            <a:noFill/>
            <a:miter lim="800000"/>
            <a:headEnd/>
            <a:tailEnd/>
          </a:ln>
        </p:spPr>
      </p:pic>
      <p:grpSp>
        <p:nvGrpSpPr>
          <p:cNvPr id="20" name="Gruppieren 18"/>
          <p:cNvGrpSpPr/>
          <p:nvPr/>
        </p:nvGrpSpPr>
        <p:grpSpPr>
          <a:xfrm>
            <a:off x="1806348" y="2644320"/>
            <a:ext cx="1836990" cy="1326827"/>
            <a:chOff x="1721075" y="2350402"/>
            <a:chExt cx="1836990" cy="1326827"/>
          </a:xfrm>
        </p:grpSpPr>
        <p:sp>
          <p:nvSpPr>
            <p:cNvPr id="21" name="Abgerundetes Rechteck 20"/>
            <p:cNvSpPr/>
            <p:nvPr/>
          </p:nvSpPr>
          <p:spPr>
            <a:xfrm>
              <a:off x="1951497" y="2677097"/>
              <a:ext cx="1606568" cy="1000132"/>
            </a:xfrm>
            <a:prstGeom prst="roundRect">
              <a:avLst/>
            </a:prstGeom>
            <a:solidFill>
              <a:srgbClr val="FCD5B5"/>
            </a:solidFill>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fr-FR" sz="1600" dirty="0">
                  <a:solidFill>
                    <a:schemeClr val="tx1"/>
                  </a:solidFill>
                </a:rPr>
                <a:t>Expression </a:t>
              </a:r>
            </a:p>
            <a:p>
              <a:pPr algn="ctr" fontAlgn="auto">
                <a:spcBef>
                  <a:spcPts val="0"/>
                </a:spcBef>
                <a:spcAft>
                  <a:spcPts val="0"/>
                </a:spcAft>
                <a:defRPr/>
              </a:pPr>
              <a:r>
                <a:rPr lang="fr-FR" sz="1600" dirty="0">
                  <a:solidFill>
                    <a:schemeClr val="tx1"/>
                  </a:solidFill>
                </a:rPr>
                <a:t>du ou des</a:t>
              </a:r>
            </a:p>
            <a:p>
              <a:pPr algn="ctr" fontAlgn="auto">
                <a:spcBef>
                  <a:spcPts val="0"/>
                </a:spcBef>
                <a:spcAft>
                  <a:spcPts val="0"/>
                </a:spcAft>
                <a:defRPr/>
              </a:pPr>
              <a:r>
                <a:rPr lang="fr-FR" sz="1600" dirty="0">
                  <a:solidFill>
                    <a:schemeClr val="tx1"/>
                  </a:solidFill>
                </a:rPr>
                <a:t>participant(e)(s)</a:t>
              </a:r>
            </a:p>
          </p:txBody>
        </p:sp>
        <p:cxnSp>
          <p:nvCxnSpPr>
            <p:cNvPr id="22" name="Gerade Verbindung mit Pfeil 21"/>
            <p:cNvCxnSpPr/>
            <p:nvPr/>
          </p:nvCxnSpPr>
          <p:spPr>
            <a:xfrm>
              <a:off x="1721075" y="3299114"/>
              <a:ext cx="216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Ellipse 20"/>
            <p:cNvSpPr/>
            <p:nvPr/>
          </p:nvSpPr>
          <p:spPr>
            <a:xfrm>
              <a:off x="2584450" y="2350402"/>
              <a:ext cx="344744" cy="285750"/>
            </a:xfrm>
            <a:prstGeom prst="ellipse">
              <a:avLst/>
            </a:prstGeom>
            <a:solidFill>
              <a:schemeClr val="accent6">
                <a:lumMod val="40000"/>
                <a:lumOff val="60000"/>
              </a:schemeClr>
            </a:solidFill>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r>
                <a:rPr lang="de-DE" dirty="0">
                  <a:solidFill>
                    <a:schemeClr val="tx1"/>
                  </a:solidFill>
                </a:rPr>
                <a:t>2</a:t>
              </a:r>
              <a:endParaRPr lang="fr-FR" dirty="0">
                <a:solidFill>
                  <a:schemeClr val="tx1"/>
                </a:solidFill>
              </a:endParaRPr>
            </a:p>
          </p:txBody>
        </p:sp>
      </p:grpSp>
      <p:sp>
        <p:nvSpPr>
          <p:cNvPr id="25" name="Textfeld 34"/>
          <p:cNvSpPr txBox="1">
            <a:spLocks noChangeArrowheads="1"/>
          </p:cNvSpPr>
          <p:nvPr/>
        </p:nvSpPr>
        <p:spPr bwMode="auto">
          <a:xfrm>
            <a:off x="872324" y="581394"/>
            <a:ext cx="8128801"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r>
              <a:rPr lang="fr-FR" sz="2800" dirty="0">
                <a:latin typeface="Calibri" charset="0"/>
              </a:rPr>
              <a:t>Procédure d‘apprentissage en psychodramaturgie</a:t>
            </a:r>
          </a:p>
        </p:txBody>
      </p:sp>
    </p:spTree>
    <p:extLst>
      <p:ext uri="{BB962C8B-B14F-4D97-AF65-F5344CB8AC3E}">
        <p14:creationId xmlns:p14="http://schemas.microsoft.com/office/powerpoint/2010/main" val="2625577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blinds(horizontal)">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linds(horizontal)">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214897A3-DF2A-2F4C-9B8C-7C162EB5A25B}"/>
              </a:ext>
            </a:extLst>
          </p:cNvPr>
          <p:cNvSpPr/>
          <p:nvPr/>
        </p:nvSpPr>
        <p:spPr>
          <a:xfrm>
            <a:off x="1765300" y="1303122"/>
            <a:ext cx="5375876" cy="2585323"/>
          </a:xfrm>
          <a:prstGeom prst="rect">
            <a:avLst/>
          </a:prstGeom>
        </p:spPr>
        <p:txBody>
          <a:bodyPr wrap="square">
            <a:spAutoFit/>
          </a:bodyPr>
          <a:lstStyle/>
          <a:p>
            <a:pPr algn="ctr"/>
            <a:r>
              <a:rPr lang="fr-FR" sz="5400" b="1" dirty="0">
                <a:solidFill>
                  <a:srgbClr val="0070C0"/>
                </a:solidFill>
              </a:rPr>
              <a:t>Les caractéristiques de cette approche</a:t>
            </a:r>
            <a:endParaRPr lang="de-DE" sz="5400" b="1" dirty="0">
              <a:solidFill>
                <a:srgbClr val="0070C0"/>
              </a:solidFill>
            </a:endParaRPr>
          </a:p>
        </p:txBody>
      </p:sp>
    </p:spTree>
    <p:extLst>
      <p:ext uri="{BB962C8B-B14F-4D97-AF65-F5344CB8AC3E}">
        <p14:creationId xmlns:p14="http://schemas.microsoft.com/office/powerpoint/2010/main" val="277221629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extfeld 2">
            <a:extLst>
              <a:ext uri="{FF2B5EF4-FFF2-40B4-BE49-F238E27FC236}">
                <a16:creationId xmlns:a16="http://schemas.microsoft.com/office/drawing/2014/main" id="{7D2A585F-6DAD-2F4C-A4C0-F22A151BF26C}"/>
              </a:ext>
            </a:extLst>
          </p:cNvPr>
          <p:cNvSpPr txBox="1">
            <a:spLocks noChangeArrowheads="1"/>
          </p:cNvSpPr>
          <p:nvPr/>
        </p:nvSpPr>
        <p:spPr bwMode="auto">
          <a:xfrm>
            <a:off x="1100138" y="643622"/>
            <a:ext cx="7429500" cy="5570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fr-FR" altLang="de-DE" sz="5400" dirty="0">
                <a:solidFill>
                  <a:srgbClr val="0000FF"/>
                </a:solidFill>
                <a:latin typeface="Arial" panose="020B0604020202020204" pitchFamily="34" charset="0"/>
              </a:rPr>
              <a:t>Une pédagogie orientée</a:t>
            </a:r>
          </a:p>
          <a:p>
            <a:pPr algn="ctr" eaLnBrk="1" hangingPunct="1">
              <a:spcBef>
                <a:spcPct val="0"/>
              </a:spcBef>
              <a:buFontTx/>
              <a:buNone/>
            </a:pPr>
            <a:r>
              <a:rPr lang="fr-FR" altLang="de-DE" sz="5400" dirty="0">
                <a:solidFill>
                  <a:srgbClr val="0000FF"/>
                </a:solidFill>
                <a:latin typeface="Arial" panose="020B0604020202020204" pitchFamily="34" charset="0"/>
              </a:rPr>
              <a:t>vers les participants </a:t>
            </a:r>
          </a:p>
          <a:p>
            <a:pPr algn="ctr" eaLnBrk="1" hangingPunct="1">
              <a:spcBef>
                <a:spcPct val="0"/>
              </a:spcBef>
              <a:buFontTx/>
              <a:buNone/>
            </a:pPr>
            <a:r>
              <a:rPr lang="fr-FR" altLang="de-DE" sz="5400" dirty="0">
                <a:solidFill>
                  <a:srgbClr val="0000FF"/>
                </a:solidFill>
                <a:latin typeface="Arial" panose="020B0604020202020204" pitchFamily="34" charset="0"/>
              </a:rPr>
              <a:t>et le groupe </a:t>
            </a:r>
          </a:p>
          <a:p>
            <a:pPr algn="ctr" eaLnBrk="1" hangingPunct="1">
              <a:spcBef>
                <a:spcPct val="0"/>
              </a:spcBef>
              <a:buFontTx/>
              <a:buNone/>
            </a:pPr>
            <a:endParaRPr lang="fr-FR" altLang="de-DE" sz="2000" dirty="0">
              <a:solidFill>
                <a:srgbClr val="E46C0A"/>
              </a:solidFill>
              <a:latin typeface="Arial" panose="020B0604020202020204" pitchFamily="34" charset="0"/>
            </a:endParaRPr>
          </a:p>
          <a:p>
            <a:pPr algn="ctr" eaLnBrk="1" hangingPunct="1">
              <a:spcBef>
                <a:spcPct val="0"/>
              </a:spcBef>
              <a:buFontTx/>
              <a:buNone/>
            </a:pPr>
            <a:r>
              <a:rPr lang="fr-FR" altLang="de-DE" sz="2000" dirty="0">
                <a:latin typeface="Arial" panose="020B0604020202020204" pitchFamily="34" charset="0"/>
              </a:rPr>
              <a:t>Au lieu d</a:t>
            </a:r>
            <a:r>
              <a:rPr lang="ja-JP" altLang="fr-FR" sz="2000">
                <a:latin typeface="Arial" panose="020B0604020202020204" pitchFamily="34" charset="0"/>
              </a:rPr>
              <a:t>‘</a:t>
            </a:r>
            <a:r>
              <a:rPr lang="fr-FR" altLang="ja-JP" sz="2000" dirty="0">
                <a:latin typeface="Arial" panose="020B0604020202020204" pitchFamily="34" charset="0"/>
              </a:rPr>
              <a:t>importer des contenus étrangers au groupe,</a:t>
            </a:r>
          </a:p>
          <a:p>
            <a:pPr algn="ctr" eaLnBrk="1" hangingPunct="1">
              <a:spcBef>
                <a:spcPct val="0"/>
              </a:spcBef>
              <a:buFontTx/>
              <a:buNone/>
            </a:pPr>
            <a:r>
              <a:rPr lang="fr-FR" altLang="de-DE" sz="2000" dirty="0">
                <a:latin typeface="Arial" panose="020B0604020202020204" pitchFamily="34" charset="0"/>
              </a:rPr>
              <a:t>les participants déterminent eux-mêmes leur expression </a:t>
            </a:r>
          </a:p>
          <a:p>
            <a:pPr algn="ctr" eaLnBrk="1" hangingPunct="1">
              <a:spcBef>
                <a:spcPct val="0"/>
              </a:spcBef>
              <a:buFontTx/>
              <a:buNone/>
            </a:pPr>
            <a:r>
              <a:rPr lang="fr-FR" altLang="de-DE" sz="2000" dirty="0">
                <a:latin typeface="Arial" panose="020B0604020202020204" pitchFamily="34" charset="0"/>
              </a:rPr>
              <a:t>dans la langue étrangère.</a:t>
            </a:r>
          </a:p>
          <a:p>
            <a:pPr algn="ctr" eaLnBrk="1" hangingPunct="1">
              <a:spcBef>
                <a:spcPct val="0"/>
              </a:spcBef>
              <a:buFontTx/>
              <a:buNone/>
            </a:pPr>
            <a:r>
              <a:rPr lang="fr-FR" altLang="de-DE" sz="2000" dirty="0">
                <a:latin typeface="Arial" panose="020B0604020202020204" pitchFamily="34" charset="0"/>
              </a:rPr>
              <a:t>L’animatrice / </a:t>
            </a:r>
            <a:r>
              <a:rPr lang="fr-FR" altLang="de-DE" sz="2000" dirty="0" err="1">
                <a:latin typeface="Arial" panose="020B0604020202020204" pitchFamily="34" charset="0"/>
              </a:rPr>
              <a:t>teur</a:t>
            </a:r>
            <a:r>
              <a:rPr lang="fr-FR" altLang="de-DE" sz="2000" dirty="0">
                <a:latin typeface="Arial" panose="020B0604020202020204" pitchFamily="34" charset="0"/>
              </a:rPr>
              <a:t> et les autres membres du groupe </a:t>
            </a:r>
          </a:p>
          <a:p>
            <a:pPr algn="ctr" eaLnBrk="1" hangingPunct="1">
              <a:spcBef>
                <a:spcPct val="0"/>
              </a:spcBef>
              <a:buFontTx/>
              <a:buNone/>
            </a:pPr>
            <a:r>
              <a:rPr lang="fr-FR" altLang="de-DE" sz="2000" dirty="0">
                <a:latin typeface="Arial" panose="020B0604020202020204" pitchFamily="34" charset="0"/>
              </a:rPr>
              <a:t>leur fournissent le matériau linguistique qui leur manque. </a:t>
            </a:r>
          </a:p>
          <a:p>
            <a:pPr algn="ctr" eaLnBrk="1" hangingPunct="1">
              <a:spcBef>
                <a:spcPct val="0"/>
              </a:spcBef>
              <a:buFontTx/>
              <a:buNone/>
            </a:pPr>
            <a:endParaRPr lang="fr-FR" altLang="de-DE" sz="2000" dirty="0">
              <a:solidFill>
                <a:srgbClr val="E46C0A"/>
              </a:solidFill>
              <a:latin typeface="Arial" panose="020B0604020202020204" pitchFamily="34" charset="0"/>
            </a:endParaRPr>
          </a:p>
        </p:txBody>
      </p:sp>
    </p:spTree>
    <p:extLst>
      <p:ext uri="{BB962C8B-B14F-4D97-AF65-F5344CB8AC3E}">
        <p14:creationId xmlns:p14="http://schemas.microsoft.com/office/powerpoint/2010/main" val="23400439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5E54CAAF-DA4E-9A4E-8F50-5BA777AB3E8C}"/>
              </a:ext>
            </a:extLst>
          </p:cNvPr>
          <p:cNvSpPr txBox="1"/>
          <p:nvPr/>
        </p:nvSpPr>
        <p:spPr>
          <a:xfrm>
            <a:off x="1615952" y="600773"/>
            <a:ext cx="6668077" cy="5786199"/>
          </a:xfrm>
          <a:prstGeom prst="rect">
            <a:avLst/>
          </a:prstGeom>
          <a:solidFill>
            <a:schemeClr val="bg1"/>
          </a:solidFill>
        </p:spPr>
        <p:txBody>
          <a:bodyPr wrap="square" rtlCol="0">
            <a:spAutoFit/>
          </a:bodyPr>
          <a:lstStyle/>
          <a:p>
            <a:pPr algn="ctr"/>
            <a:endParaRPr lang="fr-FR" sz="2800" dirty="0">
              <a:solidFill>
                <a:srgbClr val="0000FF"/>
              </a:solidFill>
            </a:endParaRPr>
          </a:p>
          <a:p>
            <a:pPr algn="ctr"/>
            <a:r>
              <a:rPr lang="fr-FR" sz="4500" dirty="0">
                <a:solidFill>
                  <a:srgbClr val="0000FF"/>
                </a:solidFill>
              </a:rPr>
              <a:t>Tout choix pédagogique</a:t>
            </a:r>
          </a:p>
          <a:p>
            <a:pPr algn="ctr"/>
            <a:r>
              <a:rPr lang="fr-FR" sz="4500" dirty="0">
                <a:solidFill>
                  <a:srgbClr val="0000FF"/>
                </a:solidFill>
              </a:rPr>
              <a:t>repose non seulement sur des arguments logiques, mais aussi,  </a:t>
            </a:r>
          </a:p>
          <a:p>
            <a:pPr algn="ctr"/>
            <a:r>
              <a:rPr lang="fr-FR" sz="4500" dirty="0">
                <a:solidFill>
                  <a:srgbClr val="0000FF"/>
                </a:solidFill>
              </a:rPr>
              <a:t>et peut-être surtout,</a:t>
            </a:r>
          </a:p>
          <a:p>
            <a:pPr algn="ctr"/>
            <a:r>
              <a:rPr lang="fr-FR" sz="4500" dirty="0">
                <a:solidFill>
                  <a:srgbClr val="0000FF"/>
                </a:solidFill>
              </a:rPr>
              <a:t>sur des fondements</a:t>
            </a:r>
          </a:p>
          <a:p>
            <a:pPr algn="ctr"/>
            <a:r>
              <a:rPr lang="fr-FR" sz="4500" dirty="0">
                <a:solidFill>
                  <a:srgbClr val="0000FF"/>
                </a:solidFill>
              </a:rPr>
              <a:t>personnels.</a:t>
            </a:r>
          </a:p>
          <a:p>
            <a:pPr algn="ctr"/>
            <a:endParaRPr lang="fr-FR" sz="2700" dirty="0"/>
          </a:p>
        </p:txBody>
      </p:sp>
    </p:spTree>
    <p:extLst>
      <p:ext uri="{BB962C8B-B14F-4D97-AF65-F5344CB8AC3E}">
        <p14:creationId xmlns:p14="http://schemas.microsoft.com/office/powerpoint/2010/main" val="400198092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hteck 2">
            <a:extLst>
              <a:ext uri="{FF2B5EF4-FFF2-40B4-BE49-F238E27FC236}">
                <a16:creationId xmlns:a16="http://schemas.microsoft.com/office/drawing/2014/main" id="{C105C518-949E-514B-978A-4DB1E78CAB0B}"/>
              </a:ext>
            </a:extLst>
          </p:cNvPr>
          <p:cNvSpPr>
            <a:spLocks noChangeArrowheads="1"/>
          </p:cNvSpPr>
          <p:nvPr/>
        </p:nvSpPr>
        <p:spPr bwMode="auto">
          <a:xfrm>
            <a:off x="971550" y="1557338"/>
            <a:ext cx="6992938"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fr-FR" altLang="de-DE" sz="5400" dirty="0">
                <a:solidFill>
                  <a:srgbClr val="0000FF"/>
                </a:solidFill>
                <a:latin typeface="Arial" panose="020B0604020202020204" pitchFamily="34" charset="0"/>
              </a:rPr>
              <a:t>Une pédagogie qui </a:t>
            </a:r>
          </a:p>
          <a:p>
            <a:pPr algn="ctr">
              <a:spcBef>
                <a:spcPct val="0"/>
              </a:spcBef>
              <a:buNone/>
            </a:pPr>
            <a:r>
              <a:rPr lang="fr-FR" altLang="de-DE" sz="1600" dirty="0">
                <a:solidFill>
                  <a:srgbClr val="0000FF"/>
                </a:solidFill>
                <a:latin typeface="Arial" panose="020B0604020202020204" pitchFamily="34" charset="0"/>
              </a:rPr>
              <a:t> </a:t>
            </a:r>
          </a:p>
          <a:p>
            <a:pPr algn="ctr" eaLnBrk="1" hangingPunct="1">
              <a:spcBef>
                <a:spcPct val="0"/>
              </a:spcBef>
              <a:buFontTx/>
              <a:buNone/>
            </a:pPr>
            <a:r>
              <a:rPr lang="fr-FR" altLang="de-DE" sz="5400" dirty="0">
                <a:solidFill>
                  <a:srgbClr val="0000FF"/>
                </a:solidFill>
                <a:latin typeface="Arial" panose="020B0604020202020204" pitchFamily="34" charset="0"/>
              </a:rPr>
              <a:t>favorise l’unité</a:t>
            </a:r>
          </a:p>
          <a:p>
            <a:pPr algn="ctr" eaLnBrk="1" hangingPunct="1">
              <a:spcBef>
                <a:spcPct val="0"/>
              </a:spcBef>
              <a:buFontTx/>
              <a:buNone/>
            </a:pPr>
            <a:r>
              <a:rPr lang="fr-FR" altLang="de-DE" sz="1600" dirty="0">
                <a:solidFill>
                  <a:srgbClr val="0000FF"/>
                </a:solidFill>
                <a:latin typeface="Arial" panose="020B0604020202020204" pitchFamily="34" charset="0"/>
              </a:rPr>
              <a:t> </a:t>
            </a:r>
          </a:p>
          <a:p>
            <a:pPr algn="ctr" eaLnBrk="1" hangingPunct="1">
              <a:spcBef>
                <a:spcPct val="0"/>
              </a:spcBef>
              <a:buFontTx/>
              <a:buNone/>
            </a:pPr>
            <a:r>
              <a:rPr lang="fr-FR" altLang="de-DE" sz="5400" dirty="0">
                <a:solidFill>
                  <a:srgbClr val="0000FF"/>
                </a:solidFill>
                <a:latin typeface="Arial" panose="020B0604020202020204" pitchFamily="34" charset="0"/>
              </a:rPr>
              <a:t>entre le locuteur</a:t>
            </a:r>
          </a:p>
          <a:p>
            <a:pPr algn="ctr" eaLnBrk="1" hangingPunct="1">
              <a:spcBef>
                <a:spcPct val="0"/>
              </a:spcBef>
              <a:buFontTx/>
              <a:buNone/>
            </a:pPr>
            <a:endParaRPr lang="fr-FR" altLang="de-DE" sz="1600" dirty="0">
              <a:solidFill>
                <a:srgbClr val="0000FF"/>
              </a:solidFill>
              <a:latin typeface="Arial" panose="020B0604020202020204" pitchFamily="34" charset="0"/>
            </a:endParaRPr>
          </a:p>
          <a:p>
            <a:pPr algn="ctr" eaLnBrk="1" hangingPunct="1">
              <a:spcBef>
                <a:spcPct val="0"/>
              </a:spcBef>
              <a:buFontTx/>
              <a:buNone/>
            </a:pPr>
            <a:r>
              <a:rPr lang="fr-FR" altLang="de-DE" sz="5400" dirty="0">
                <a:solidFill>
                  <a:srgbClr val="0000FF"/>
                </a:solidFill>
                <a:latin typeface="Arial" panose="020B0604020202020204" pitchFamily="34" charset="0"/>
              </a:rPr>
              <a:t>et sa parole</a:t>
            </a:r>
            <a:endParaRPr lang="fr-FR" altLang="de-DE" sz="5400" dirty="0">
              <a:solidFill>
                <a:srgbClr val="E46C0A"/>
              </a:solidFill>
              <a:latin typeface="Arial" panose="020B0604020202020204" pitchFamily="34" charset="0"/>
            </a:endParaRPr>
          </a:p>
          <a:p>
            <a:pPr algn="ctr" eaLnBrk="1" hangingPunct="1">
              <a:spcBef>
                <a:spcPct val="0"/>
              </a:spcBef>
              <a:buFontTx/>
              <a:buNone/>
            </a:pPr>
            <a:endParaRPr lang="de-DE" altLang="de-DE" sz="1600" dirty="0">
              <a:solidFill>
                <a:srgbClr val="E46C0A"/>
              </a:solidFill>
              <a:latin typeface="Arial" panose="020B0604020202020204" pitchFamily="34" charset="0"/>
            </a:endParaRPr>
          </a:p>
        </p:txBody>
      </p:sp>
      <p:pic>
        <p:nvPicPr>
          <p:cNvPr id="79874" name="Picture 2">
            <a:extLst>
              <a:ext uri="{FF2B5EF4-FFF2-40B4-BE49-F238E27FC236}">
                <a16:creationId xmlns:a16="http://schemas.microsoft.com/office/drawing/2014/main" id="{CA8E6821-5398-2D4A-9744-4DE5D88122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75" y="0"/>
            <a:ext cx="1189038"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08629268"/>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feld 1"/>
          <p:cNvSpPr txBox="1">
            <a:spLocks noChangeArrowheads="1"/>
          </p:cNvSpPr>
          <p:nvPr/>
        </p:nvSpPr>
        <p:spPr bwMode="auto">
          <a:xfrm>
            <a:off x="1000125" y="827889"/>
            <a:ext cx="7143750" cy="489364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endParaRPr lang="de-DE" sz="4000" dirty="0">
              <a:solidFill>
                <a:srgbClr val="0000FF"/>
              </a:solidFill>
            </a:endParaRPr>
          </a:p>
          <a:p>
            <a:pPr algn="ctr" eaLnBrk="1" hangingPunct="1"/>
            <a:r>
              <a:rPr lang="fr-FR" sz="4800" dirty="0">
                <a:solidFill>
                  <a:srgbClr val="FF0000"/>
                </a:solidFill>
                <a:latin typeface="Times New Roman" panose="02020603050405020304" pitchFamily="18" charset="0"/>
                <a:cs typeface="Times New Roman" panose="02020603050405020304" pitchFamily="18" charset="0"/>
              </a:rPr>
              <a:t>Si c‘est leur parole, </a:t>
            </a:r>
          </a:p>
          <a:p>
            <a:pPr algn="ctr" eaLnBrk="1" hangingPunct="1"/>
            <a:r>
              <a:rPr lang="fr-FR" sz="4800" dirty="0">
                <a:solidFill>
                  <a:srgbClr val="FF0000"/>
                </a:solidFill>
                <a:latin typeface="Times New Roman" panose="02020603050405020304" pitchFamily="18" charset="0"/>
                <a:cs typeface="Times New Roman" panose="02020603050405020304" pitchFamily="18" charset="0"/>
              </a:rPr>
              <a:t>cela peut devenir </a:t>
            </a:r>
          </a:p>
          <a:p>
            <a:pPr algn="ctr" eaLnBrk="1" hangingPunct="1"/>
            <a:r>
              <a:rPr lang="fr-FR" sz="4800" dirty="0">
                <a:solidFill>
                  <a:srgbClr val="FF0000"/>
                </a:solidFill>
                <a:latin typeface="Times New Roman" panose="02020603050405020304" pitchFamily="18" charset="0"/>
                <a:cs typeface="Times New Roman" panose="02020603050405020304" pitchFamily="18" charset="0"/>
              </a:rPr>
              <a:t>plus facilement </a:t>
            </a:r>
          </a:p>
          <a:p>
            <a:pPr algn="ctr" eaLnBrk="1" hangingPunct="1"/>
            <a:r>
              <a:rPr lang="fr-FR" sz="4800" dirty="0">
                <a:solidFill>
                  <a:srgbClr val="FF0000"/>
                </a:solidFill>
                <a:latin typeface="Times New Roman" panose="02020603050405020304" pitchFamily="18" charset="0"/>
                <a:cs typeface="Times New Roman" panose="02020603050405020304" pitchFamily="18" charset="0"/>
              </a:rPr>
              <a:t>leur langue. </a:t>
            </a:r>
          </a:p>
          <a:p>
            <a:pPr algn="r" eaLnBrk="1" hangingPunct="1"/>
            <a:endParaRPr lang="fr-FR" sz="2000" dirty="0">
              <a:latin typeface="Times New Roman" panose="02020603050405020304" pitchFamily="18" charset="0"/>
              <a:cs typeface="Times New Roman" panose="02020603050405020304" pitchFamily="18" charset="0"/>
            </a:endParaRPr>
          </a:p>
          <a:p>
            <a:pPr algn="r" eaLnBrk="1" hangingPunct="1"/>
            <a:r>
              <a:rPr lang="fr-FR" sz="2000" dirty="0">
                <a:latin typeface="Times New Roman" panose="02020603050405020304" pitchFamily="18" charset="0"/>
                <a:cs typeface="Times New Roman" panose="02020603050405020304" pitchFamily="18" charset="0"/>
              </a:rPr>
              <a:t>Bernard Dufeu, 1991.</a:t>
            </a:r>
          </a:p>
          <a:p>
            <a:pPr algn="ctr" eaLnBrk="1" hangingPunct="1"/>
            <a:endParaRPr lang="fr-FR" sz="4000" dirty="0">
              <a:solidFill>
                <a:srgbClr val="0000FF"/>
              </a:solidFill>
            </a:endParaRPr>
          </a:p>
        </p:txBody>
      </p:sp>
      <p:pic>
        <p:nvPicPr>
          <p:cNvPr id="7066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640" y="61785"/>
            <a:ext cx="1189038" cy="688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418775139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FC04B-C4D0-C44C-AD26-2D3C94AC39B5}"/>
              </a:ext>
            </a:extLst>
          </p:cNvPr>
          <p:cNvSpPr/>
          <p:nvPr/>
        </p:nvSpPr>
        <p:spPr>
          <a:xfrm>
            <a:off x="2124528" y="1323707"/>
            <a:ext cx="4572000" cy="4493538"/>
          </a:xfrm>
          <a:prstGeom prst="rect">
            <a:avLst/>
          </a:prstGeom>
        </p:spPr>
        <p:txBody>
          <a:bodyPr>
            <a:spAutoFit/>
          </a:bodyPr>
          <a:lstStyle/>
          <a:p>
            <a:pPr algn="ctr">
              <a:spcBef>
                <a:spcPct val="0"/>
              </a:spcBef>
            </a:pPr>
            <a:r>
              <a:rPr lang="fr-FR" altLang="de-DE" sz="4000" dirty="0">
                <a:solidFill>
                  <a:srgbClr val="0070C0"/>
                </a:solidFill>
                <a:latin typeface="Times New Roman" panose="02020603050405020304" pitchFamily="18" charset="0"/>
              </a:rPr>
              <a:t>Une pédagogie </a:t>
            </a:r>
          </a:p>
          <a:p>
            <a:pPr algn="ctr">
              <a:spcBef>
                <a:spcPct val="0"/>
              </a:spcBef>
            </a:pPr>
            <a:r>
              <a:rPr lang="fr-FR" altLang="de-DE" sz="4000" dirty="0">
                <a:solidFill>
                  <a:srgbClr val="0070C0"/>
                </a:solidFill>
                <a:latin typeface="Times New Roman" panose="02020603050405020304" pitchFamily="18" charset="0"/>
              </a:rPr>
              <a:t>qui reconnaît </a:t>
            </a:r>
          </a:p>
          <a:p>
            <a:pPr algn="ctr">
              <a:spcBef>
                <a:spcPct val="0"/>
              </a:spcBef>
            </a:pPr>
            <a:r>
              <a:rPr lang="fr-FR" altLang="de-DE" sz="4000" dirty="0">
                <a:solidFill>
                  <a:srgbClr val="0070C0"/>
                </a:solidFill>
                <a:latin typeface="Times New Roman" panose="02020603050405020304" pitchFamily="18" charset="0"/>
              </a:rPr>
              <a:t>l’</a:t>
            </a:r>
            <a:r>
              <a:rPr lang="fr-FR" altLang="ja-JP" sz="4000" b="1" dirty="0">
                <a:solidFill>
                  <a:srgbClr val="0070C0"/>
                </a:solidFill>
                <a:latin typeface="Times New Roman" panose="02020603050405020304" pitchFamily="18" charset="0"/>
              </a:rPr>
              <a:t>unicité </a:t>
            </a:r>
            <a:r>
              <a:rPr lang="fr-FR" altLang="ja-JP" sz="4000" dirty="0">
                <a:solidFill>
                  <a:srgbClr val="0070C0"/>
                </a:solidFill>
                <a:latin typeface="Times New Roman" panose="02020603050405020304" pitchFamily="18" charset="0"/>
              </a:rPr>
              <a:t>des participants</a:t>
            </a:r>
          </a:p>
          <a:p>
            <a:pPr>
              <a:spcBef>
                <a:spcPct val="0"/>
              </a:spcBef>
            </a:pPr>
            <a:endParaRPr lang="fr-FR" altLang="de-DE" dirty="0">
              <a:solidFill>
                <a:srgbClr val="0070C0"/>
              </a:solidFill>
              <a:latin typeface="Times New Roman" panose="02020603050405020304" pitchFamily="18" charset="0"/>
            </a:endParaRPr>
          </a:p>
          <a:p>
            <a:pPr algn="ctr">
              <a:spcBef>
                <a:spcPct val="0"/>
              </a:spcBef>
            </a:pPr>
            <a:r>
              <a:rPr lang="fr-FR" altLang="de-DE" dirty="0">
                <a:solidFill>
                  <a:srgbClr val="0070C0"/>
                </a:solidFill>
                <a:latin typeface="Times New Roman" panose="02020603050405020304" pitchFamily="18" charset="0"/>
              </a:rPr>
              <a:t>Acquérir une langue</a:t>
            </a:r>
          </a:p>
          <a:p>
            <a:pPr algn="ctr">
              <a:spcBef>
                <a:spcPct val="0"/>
              </a:spcBef>
            </a:pPr>
            <a:r>
              <a:rPr lang="fr-FR" altLang="de-DE" dirty="0">
                <a:solidFill>
                  <a:srgbClr val="0070C0"/>
                </a:solidFill>
                <a:latin typeface="Times New Roman" panose="02020603050405020304" pitchFamily="18" charset="0"/>
              </a:rPr>
              <a:t>est un processus individuel</a:t>
            </a:r>
          </a:p>
          <a:p>
            <a:pPr algn="ctr">
              <a:spcBef>
                <a:spcPct val="0"/>
              </a:spcBef>
            </a:pPr>
            <a:r>
              <a:rPr lang="fr-FR" altLang="de-DE" dirty="0">
                <a:solidFill>
                  <a:srgbClr val="0070C0"/>
                </a:solidFill>
                <a:latin typeface="Times New Roman" panose="02020603050405020304" pitchFamily="18" charset="0"/>
              </a:rPr>
              <a:t>d</a:t>
            </a:r>
            <a:r>
              <a:rPr lang="ja-JP" altLang="fr-FR">
                <a:solidFill>
                  <a:srgbClr val="0070C0"/>
                </a:solidFill>
                <a:latin typeface="Times New Roman" panose="02020603050405020304" pitchFamily="18" charset="0"/>
              </a:rPr>
              <a:t>‘</a:t>
            </a:r>
            <a:r>
              <a:rPr lang="fr-FR" altLang="ja-JP" dirty="0">
                <a:solidFill>
                  <a:srgbClr val="0070C0"/>
                </a:solidFill>
                <a:latin typeface="Times New Roman" panose="02020603050405020304" pitchFamily="18" charset="0"/>
              </a:rPr>
              <a:t>acquisition et d</a:t>
            </a:r>
            <a:r>
              <a:rPr lang="de-DE" altLang="ja-JP" dirty="0">
                <a:solidFill>
                  <a:srgbClr val="0070C0"/>
                </a:solidFill>
                <a:latin typeface="Times New Roman" panose="02020603050405020304" pitchFamily="18" charset="0"/>
              </a:rPr>
              <a:t>‘</a:t>
            </a:r>
            <a:r>
              <a:rPr lang="fr-FR" altLang="ja-JP" dirty="0">
                <a:solidFill>
                  <a:srgbClr val="0070C0"/>
                </a:solidFill>
                <a:latin typeface="Times New Roman" panose="02020603050405020304" pitchFamily="18" charset="0"/>
              </a:rPr>
              <a:t>apprentissage [en groupe].</a:t>
            </a:r>
          </a:p>
          <a:p>
            <a:pPr>
              <a:spcBef>
                <a:spcPct val="0"/>
              </a:spcBef>
            </a:pPr>
            <a:endParaRPr lang="fr-FR" altLang="de-DE" dirty="0">
              <a:solidFill>
                <a:srgbClr val="0070C0"/>
              </a:solidFill>
              <a:latin typeface="Arial" panose="020B0604020202020204" pitchFamily="34" charset="0"/>
            </a:endParaRPr>
          </a:p>
          <a:p>
            <a:pPr algn="ctr">
              <a:spcBef>
                <a:spcPct val="0"/>
              </a:spcBef>
            </a:pPr>
            <a:r>
              <a:rPr lang="fr-FR" altLang="de-DE" b="1" dirty="0">
                <a:solidFill>
                  <a:srgbClr val="FF0000"/>
                </a:solidFill>
                <a:latin typeface="Arial" panose="020B0604020202020204" pitchFamily="34" charset="0"/>
              </a:rPr>
              <a:t>Chacun son rythme, </a:t>
            </a:r>
          </a:p>
          <a:p>
            <a:pPr algn="ctr">
              <a:spcBef>
                <a:spcPct val="0"/>
              </a:spcBef>
            </a:pPr>
            <a:r>
              <a:rPr lang="fr-FR" altLang="de-DE" b="1" dirty="0">
                <a:solidFill>
                  <a:srgbClr val="FF0000"/>
                </a:solidFill>
                <a:latin typeface="Arial" panose="020B0604020202020204" pitchFamily="34" charset="0"/>
              </a:rPr>
              <a:t>chacun son chemin !</a:t>
            </a:r>
          </a:p>
        </p:txBody>
      </p:sp>
    </p:spTree>
    <p:extLst>
      <p:ext uri="{BB962C8B-B14F-4D97-AF65-F5344CB8AC3E}">
        <p14:creationId xmlns:p14="http://schemas.microsoft.com/office/powerpoint/2010/main" val="17990911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FC04B-C4D0-C44C-AD26-2D3C94AC39B5}"/>
              </a:ext>
            </a:extLst>
          </p:cNvPr>
          <p:cNvSpPr/>
          <p:nvPr/>
        </p:nvSpPr>
        <p:spPr>
          <a:xfrm>
            <a:off x="1581664" y="1566724"/>
            <a:ext cx="6351373" cy="3447098"/>
          </a:xfrm>
          <a:prstGeom prst="rect">
            <a:avLst/>
          </a:prstGeom>
        </p:spPr>
        <p:txBody>
          <a:bodyPr wrap="square">
            <a:spAutoFit/>
          </a:bodyPr>
          <a:lstStyle/>
          <a:p>
            <a:pPr algn="ctr">
              <a:spcBef>
                <a:spcPct val="0"/>
              </a:spcBef>
            </a:pPr>
            <a:endParaRPr lang="fr-FR" altLang="de-DE" dirty="0">
              <a:solidFill>
                <a:srgbClr val="E46C0A"/>
              </a:solidFill>
              <a:latin typeface="Times New Roman" panose="02020603050405020304" pitchFamily="18" charset="0"/>
            </a:endParaRPr>
          </a:p>
          <a:p>
            <a:pPr algn="ctr">
              <a:spcBef>
                <a:spcPct val="0"/>
              </a:spcBef>
            </a:pPr>
            <a:r>
              <a:rPr lang="fr-FR" altLang="de-DE" sz="4000" dirty="0">
                <a:solidFill>
                  <a:srgbClr val="E46C0A"/>
                </a:solidFill>
                <a:latin typeface="Times New Roman" panose="02020603050405020304" pitchFamily="18" charset="0"/>
              </a:rPr>
              <a:t>La langue, </a:t>
            </a:r>
          </a:p>
          <a:p>
            <a:pPr algn="ctr">
              <a:spcBef>
                <a:spcPct val="0"/>
              </a:spcBef>
            </a:pPr>
            <a:r>
              <a:rPr lang="fr-FR" altLang="de-DE" sz="4000" dirty="0">
                <a:solidFill>
                  <a:srgbClr val="E46C0A"/>
                </a:solidFill>
                <a:latin typeface="Times New Roman" panose="02020603050405020304" pitchFamily="18" charset="0"/>
              </a:rPr>
              <a:t>telle une mosaïque </a:t>
            </a:r>
          </a:p>
          <a:p>
            <a:pPr algn="ctr">
              <a:spcBef>
                <a:spcPct val="0"/>
              </a:spcBef>
            </a:pPr>
            <a:r>
              <a:rPr lang="fr-FR" altLang="de-DE" sz="4000" dirty="0">
                <a:solidFill>
                  <a:srgbClr val="E46C0A"/>
                </a:solidFill>
                <a:latin typeface="Times New Roman" panose="02020603050405020304" pitchFamily="18" charset="0"/>
              </a:rPr>
              <a:t>prend forme, se construit </a:t>
            </a:r>
          </a:p>
          <a:p>
            <a:pPr algn="ctr">
              <a:spcBef>
                <a:spcPct val="0"/>
              </a:spcBef>
            </a:pPr>
            <a:r>
              <a:rPr lang="fr-FR" altLang="de-DE" sz="4000" dirty="0">
                <a:solidFill>
                  <a:srgbClr val="E46C0A"/>
                </a:solidFill>
                <a:latin typeface="Times New Roman" panose="02020603050405020304" pitchFamily="18" charset="0"/>
              </a:rPr>
              <a:t>et se structure progressivement.</a:t>
            </a:r>
            <a:endParaRPr lang="fr-FR" altLang="de-DE" dirty="0">
              <a:latin typeface="Arial" panose="020B0604020202020204" pitchFamily="34" charset="0"/>
            </a:endParaRPr>
          </a:p>
        </p:txBody>
      </p:sp>
    </p:spTree>
    <p:extLst>
      <p:ext uri="{BB962C8B-B14F-4D97-AF65-F5344CB8AC3E}">
        <p14:creationId xmlns:p14="http://schemas.microsoft.com/office/powerpoint/2010/main" val="63968779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CF60907-A0A6-474E-A7E9-245D6AEDC0E3}"/>
              </a:ext>
            </a:extLst>
          </p:cNvPr>
          <p:cNvSpPr/>
          <p:nvPr/>
        </p:nvSpPr>
        <p:spPr>
          <a:xfrm>
            <a:off x="1045029" y="612844"/>
            <a:ext cx="6389914" cy="5632311"/>
          </a:xfrm>
          <a:prstGeom prst="rect">
            <a:avLst/>
          </a:prstGeom>
        </p:spPr>
        <p:txBody>
          <a:bodyPr wrap="square">
            <a:spAutoFit/>
          </a:bodyPr>
          <a:lstStyle/>
          <a:p>
            <a:pPr algn="ctr"/>
            <a:r>
              <a:rPr lang="fr-FR" sz="4000" dirty="0">
                <a:solidFill>
                  <a:srgbClr val="0000FF"/>
                </a:solidFill>
              </a:rPr>
              <a:t>Au lieu d‘apprendre </a:t>
            </a:r>
          </a:p>
          <a:p>
            <a:pPr algn="ctr"/>
            <a:r>
              <a:rPr lang="fr-FR" sz="4000" dirty="0">
                <a:solidFill>
                  <a:srgbClr val="0000FF"/>
                </a:solidFill>
              </a:rPr>
              <a:t>la langue, l’acquérir </a:t>
            </a:r>
          </a:p>
          <a:p>
            <a:pPr algn="ctr"/>
            <a:r>
              <a:rPr lang="fr-FR" sz="4000" dirty="0">
                <a:solidFill>
                  <a:srgbClr val="0000FF"/>
                </a:solidFill>
              </a:rPr>
              <a:t>en la vivant </a:t>
            </a:r>
            <a:r>
              <a:rPr lang="fr-FR" sz="4000" b="1" dirty="0">
                <a:solidFill>
                  <a:srgbClr val="0000FF"/>
                </a:solidFill>
              </a:rPr>
              <a:t>en relation</a:t>
            </a:r>
            <a:r>
              <a:rPr lang="fr-FR" sz="4000" dirty="0">
                <a:solidFill>
                  <a:srgbClr val="0000FF"/>
                </a:solidFill>
              </a:rPr>
              <a:t>, </a:t>
            </a:r>
            <a:r>
              <a:rPr lang="fr-FR" sz="4000" b="1" dirty="0">
                <a:solidFill>
                  <a:srgbClr val="0000FF"/>
                </a:solidFill>
              </a:rPr>
              <a:t>en action </a:t>
            </a:r>
            <a:r>
              <a:rPr lang="fr-FR" sz="4000" dirty="0">
                <a:solidFill>
                  <a:srgbClr val="0000FF"/>
                </a:solidFill>
              </a:rPr>
              <a:t>et </a:t>
            </a:r>
            <a:r>
              <a:rPr lang="fr-FR" sz="4000" b="1" dirty="0">
                <a:solidFill>
                  <a:srgbClr val="0000FF"/>
                </a:solidFill>
              </a:rPr>
              <a:t>en situation</a:t>
            </a:r>
            <a:r>
              <a:rPr lang="fr-FR" sz="4000" dirty="0">
                <a:solidFill>
                  <a:srgbClr val="0000FF"/>
                </a:solidFill>
              </a:rPr>
              <a:t>.</a:t>
            </a:r>
          </a:p>
          <a:p>
            <a:pPr algn="ctr"/>
            <a:endParaRPr lang="fr-FR" sz="4000" dirty="0">
              <a:solidFill>
                <a:srgbClr val="0000FF"/>
              </a:solidFill>
            </a:endParaRPr>
          </a:p>
          <a:p>
            <a:pPr algn="ctr"/>
            <a:r>
              <a:rPr lang="fr-FR" sz="4000" dirty="0">
                <a:solidFill>
                  <a:srgbClr val="0000FF"/>
                </a:solidFill>
              </a:rPr>
              <a:t>La langue devient </a:t>
            </a:r>
            <a:r>
              <a:rPr lang="fr-FR" sz="4000" b="1" dirty="0">
                <a:solidFill>
                  <a:srgbClr val="0000FF"/>
                </a:solidFill>
              </a:rPr>
              <a:t>moyen  de</a:t>
            </a:r>
          </a:p>
          <a:p>
            <a:pPr algn="ctr"/>
            <a:r>
              <a:rPr lang="fr-FR" sz="4000" b="1" dirty="0">
                <a:solidFill>
                  <a:srgbClr val="0000FF"/>
                </a:solidFill>
              </a:rPr>
              <a:t>rencontre, d’échange</a:t>
            </a:r>
          </a:p>
          <a:p>
            <a:pPr algn="ctr"/>
            <a:r>
              <a:rPr lang="fr-FR" sz="4000" dirty="0">
                <a:solidFill>
                  <a:srgbClr val="0000FF"/>
                </a:solidFill>
              </a:rPr>
              <a:t>et non plus essentiellement objectif d’apprentissage.</a:t>
            </a:r>
          </a:p>
        </p:txBody>
      </p:sp>
    </p:spTree>
    <p:extLst>
      <p:ext uri="{BB962C8B-B14F-4D97-AF65-F5344CB8AC3E}">
        <p14:creationId xmlns:p14="http://schemas.microsoft.com/office/powerpoint/2010/main" val="182396390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4A5ED0DB-5FCF-214C-A6FB-D767AAAC2D7B}"/>
              </a:ext>
            </a:extLst>
          </p:cNvPr>
          <p:cNvSpPr/>
          <p:nvPr/>
        </p:nvSpPr>
        <p:spPr>
          <a:xfrm>
            <a:off x="1667868" y="922220"/>
            <a:ext cx="5808264" cy="4431983"/>
          </a:xfrm>
          <a:prstGeom prst="rect">
            <a:avLst/>
          </a:prstGeom>
          <a:solidFill>
            <a:schemeClr val="bg1"/>
          </a:solidFill>
        </p:spPr>
        <p:txBody>
          <a:bodyPr wrap="square">
            <a:spAutoFit/>
          </a:bodyPr>
          <a:lstStyle/>
          <a:p>
            <a:pPr algn="ctr">
              <a:spcBef>
                <a:spcPct val="0"/>
              </a:spcBef>
            </a:pPr>
            <a:endParaRPr lang="fr-FR" altLang="de-DE" sz="4000" dirty="0">
              <a:solidFill>
                <a:srgbClr val="C00000"/>
              </a:solidFill>
              <a:latin typeface="Times New Roman" panose="02020603050405020304" pitchFamily="18" charset="0"/>
            </a:endParaRPr>
          </a:p>
          <a:p>
            <a:pPr algn="ctr">
              <a:spcBef>
                <a:spcPct val="0"/>
              </a:spcBef>
            </a:pPr>
            <a:r>
              <a:rPr lang="fr-FR" altLang="de-DE" sz="4000" dirty="0">
                <a:solidFill>
                  <a:srgbClr val="0000FF"/>
                </a:solidFill>
                <a:latin typeface="Times New Roman" panose="02020603050405020304" pitchFamily="18" charset="0"/>
              </a:rPr>
              <a:t>Une pédagogie</a:t>
            </a:r>
          </a:p>
          <a:p>
            <a:pPr algn="ctr">
              <a:spcBef>
                <a:spcPct val="0"/>
              </a:spcBef>
            </a:pPr>
            <a:r>
              <a:rPr lang="fr-FR" altLang="de-DE" sz="4000" dirty="0">
                <a:solidFill>
                  <a:srgbClr val="0000FF"/>
                </a:solidFill>
                <a:latin typeface="Times New Roman" panose="02020603050405020304" pitchFamily="18" charset="0"/>
              </a:rPr>
              <a:t>du chemin</a:t>
            </a:r>
          </a:p>
          <a:p>
            <a:pPr algn="ctr">
              <a:spcBef>
                <a:spcPct val="0"/>
              </a:spcBef>
            </a:pPr>
            <a:endParaRPr lang="fr-FR" altLang="ja-JP" sz="4000" dirty="0">
              <a:solidFill>
                <a:srgbClr val="E46C0A"/>
              </a:solidFill>
              <a:latin typeface="Times New Roman" panose="02020603050405020304" pitchFamily="18" charset="0"/>
            </a:endParaRPr>
          </a:p>
          <a:p>
            <a:pPr algn="ctr">
              <a:spcBef>
                <a:spcPct val="0"/>
              </a:spcBef>
            </a:pPr>
            <a:r>
              <a:rPr lang="fr-FR" sz="4000" dirty="0">
                <a:solidFill>
                  <a:srgbClr val="C00000"/>
                </a:solidFill>
                <a:latin typeface="Times New Roman" panose="02020603050405020304" pitchFamily="18" charset="0"/>
                <a:cs typeface="Times New Roman" panose="02020603050405020304" pitchFamily="18" charset="0"/>
              </a:rPr>
              <a:t>Se </a:t>
            </a:r>
            <a:r>
              <a:rPr lang="fr-FR" sz="4000" dirty="0" err="1">
                <a:solidFill>
                  <a:srgbClr val="C00000"/>
                </a:solidFill>
                <a:latin typeface="Times New Roman" panose="02020603050405020304" pitchFamily="18" charset="0"/>
                <a:cs typeface="Times New Roman" panose="02020603050405020304" pitchFamily="18" charset="0"/>
              </a:rPr>
              <a:t>hace</a:t>
            </a:r>
            <a:r>
              <a:rPr lang="fr-FR" sz="4000" dirty="0">
                <a:solidFill>
                  <a:srgbClr val="C00000"/>
                </a:solidFill>
                <a:latin typeface="Times New Roman" panose="02020603050405020304" pitchFamily="18" charset="0"/>
                <a:cs typeface="Times New Roman" panose="02020603050405020304" pitchFamily="18" charset="0"/>
              </a:rPr>
              <a:t> </a:t>
            </a:r>
            <a:r>
              <a:rPr lang="fr-FR" sz="4000" dirty="0" err="1">
                <a:solidFill>
                  <a:srgbClr val="C00000"/>
                </a:solidFill>
                <a:latin typeface="Times New Roman" panose="02020603050405020304" pitchFamily="18" charset="0"/>
                <a:cs typeface="Times New Roman" panose="02020603050405020304" pitchFamily="18" charset="0"/>
              </a:rPr>
              <a:t>camino</a:t>
            </a:r>
            <a:r>
              <a:rPr lang="fr-FR" sz="4000" dirty="0">
                <a:solidFill>
                  <a:srgbClr val="C00000"/>
                </a:solidFill>
                <a:latin typeface="Times New Roman" panose="02020603050405020304" pitchFamily="18" charset="0"/>
                <a:cs typeface="Times New Roman" panose="02020603050405020304" pitchFamily="18" charset="0"/>
              </a:rPr>
              <a:t> al </a:t>
            </a:r>
            <a:r>
              <a:rPr lang="fr-FR" sz="4000" dirty="0" err="1">
                <a:solidFill>
                  <a:srgbClr val="C00000"/>
                </a:solidFill>
                <a:latin typeface="Times New Roman" panose="02020603050405020304" pitchFamily="18" charset="0"/>
                <a:cs typeface="Times New Roman" panose="02020603050405020304" pitchFamily="18" charset="0"/>
              </a:rPr>
              <a:t>andar</a:t>
            </a:r>
            <a:r>
              <a:rPr lang="fr-FR" sz="4000" dirty="0">
                <a:solidFill>
                  <a:srgbClr val="C00000"/>
                </a:solidFill>
                <a:latin typeface="Times New Roman" panose="02020603050405020304" pitchFamily="18" charset="0"/>
                <a:cs typeface="Times New Roman" panose="02020603050405020304" pitchFamily="18" charset="0"/>
              </a:rPr>
              <a:t>. </a:t>
            </a:r>
            <a:endParaRPr lang="fr-FR" altLang="de-DE" sz="7200" dirty="0">
              <a:solidFill>
                <a:srgbClr val="C00000"/>
              </a:solidFill>
              <a:latin typeface="Times New Roman" panose="02020603050405020304" pitchFamily="18" charset="0"/>
              <a:cs typeface="Times New Roman" panose="02020603050405020304" pitchFamily="18" charset="0"/>
            </a:endParaRPr>
          </a:p>
          <a:p>
            <a:pPr algn="ctr">
              <a:spcBef>
                <a:spcPct val="0"/>
              </a:spcBef>
            </a:pPr>
            <a:r>
              <a:rPr lang="fr-FR" sz="2400" dirty="0">
                <a:latin typeface="Times New Roman" panose="02020603050405020304" pitchFamily="18" charset="0"/>
                <a:cs typeface="Times New Roman" panose="02020603050405020304" pitchFamily="18" charset="0"/>
              </a:rPr>
              <a:t>Le chemin se construit en marchant. </a:t>
            </a:r>
          </a:p>
          <a:p>
            <a:pPr algn="r">
              <a:spcBef>
                <a:spcPct val="0"/>
              </a:spcBef>
            </a:pPr>
            <a:r>
              <a:rPr lang="fr-FR" b="1" dirty="0">
                <a:latin typeface="Times New Roman" panose="02020603050405020304" pitchFamily="18" charset="0"/>
                <a:cs typeface="Times New Roman" panose="02020603050405020304" pitchFamily="18" charset="0"/>
              </a:rPr>
              <a:t>Antonio Machado</a:t>
            </a:r>
            <a:r>
              <a:rPr lang="de-DE" b="1" dirty="0">
                <a:latin typeface="Times New Roman" panose="02020603050405020304" pitchFamily="18" charset="0"/>
                <a:cs typeface="Times New Roman" panose="02020603050405020304" pitchFamily="18" charset="0"/>
              </a:rPr>
              <a:t> </a:t>
            </a:r>
            <a:endParaRPr lang="fr-FR" altLang="de-DE" b="1" dirty="0">
              <a:solidFill>
                <a:srgbClr val="E46C0A"/>
              </a:solidFill>
              <a:latin typeface="Times New Roman" panose="02020603050405020304" pitchFamily="18" charset="0"/>
              <a:cs typeface="Times New Roman" panose="02020603050405020304" pitchFamily="18" charset="0"/>
            </a:endParaRPr>
          </a:p>
          <a:p>
            <a:pPr algn="ctr">
              <a:spcBef>
                <a:spcPct val="0"/>
              </a:spcBef>
            </a:pPr>
            <a:endParaRPr lang="fr-FR" altLang="ja-JP" sz="4000" dirty="0">
              <a:solidFill>
                <a:srgbClr val="E46C0A"/>
              </a:solidFill>
              <a:latin typeface="Times New Roman" panose="02020603050405020304" pitchFamily="18" charset="0"/>
            </a:endParaRPr>
          </a:p>
        </p:txBody>
      </p:sp>
    </p:spTree>
    <p:extLst>
      <p:ext uri="{BB962C8B-B14F-4D97-AF65-F5344CB8AC3E}">
        <p14:creationId xmlns:p14="http://schemas.microsoft.com/office/powerpoint/2010/main" val="251972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1" name="Textfeld 2"/>
          <p:cNvSpPr txBox="1">
            <a:spLocks noChangeArrowheads="1"/>
          </p:cNvSpPr>
          <p:nvPr/>
        </p:nvSpPr>
        <p:spPr bwMode="auto">
          <a:xfrm>
            <a:off x="642939" y="1500188"/>
            <a:ext cx="7394690" cy="31700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r>
              <a:rPr lang="fr-FR" sz="4000" dirty="0"/>
              <a:t>Un principe méthodologique </a:t>
            </a:r>
          </a:p>
          <a:p>
            <a:pPr algn="ctr" eaLnBrk="1" hangingPunct="1"/>
            <a:r>
              <a:rPr lang="fr-FR" sz="4000" dirty="0"/>
              <a:t>de base :</a:t>
            </a:r>
          </a:p>
          <a:p>
            <a:pPr algn="ctr" eaLnBrk="1" hangingPunct="1"/>
            <a:endParaRPr lang="fr-FR" sz="4000" dirty="0"/>
          </a:p>
          <a:p>
            <a:pPr algn="ctr" eaLnBrk="1" hangingPunct="1"/>
            <a:r>
              <a:rPr lang="fr-FR" sz="4000" dirty="0">
                <a:solidFill>
                  <a:srgbClr val="0000FF"/>
                </a:solidFill>
                <a:latin typeface="Verdana" charset="0"/>
                <a:ea typeface="Calibri" charset="0"/>
                <a:cs typeface="Times New Roman" charset="0"/>
              </a:rPr>
              <a:t>Suivre au lieu de précéder</a:t>
            </a:r>
          </a:p>
          <a:p>
            <a:pPr algn="ctr" eaLnBrk="1" hangingPunct="1"/>
            <a:endParaRPr lang="fr-FR" sz="4000" dirty="0"/>
          </a:p>
        </p:txBody>
      </p:sp>
    </p:spTree>
    <p:extLst>
      <p:ext uri="{BB962C8B-B14F-4D97-AF65-F5344CB8AC3E}">
        <p14:creationId xmlns:p14="http://schemas.microsoft.com/office/powerpoint/2010/main" val="3066237795"/>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 1" descr="http://a8.sphotos.ak.fbcdn.net/hphotos-ak-ash3/s480x480/523488_401862539855585_1027495347_n.jpg"/>
          <p:cNvPicPr/>
          <p:nvPr/>
        </p:nvPicPr>
        <p:blipFill>
          <a:blip r:embed="rId3">
            <a:extLst>
              <a:ext uri="{28A0092B-C50C-407E-A947-70E740481C1C}">
                <a14:useLocalDpi xmlns:a14="http://schemas.microsoft.com/office/drawing/2010/main" val="0"/>
              </a:ext>
            </a:extLst>
          </a:blip>
          <a:srcRect/>
          <a:stretch>
            <a:fillRect/>
          </a:stretch>
        </p:blipFill>
        <p:spPr bwMode="auto">
          <a:xfrm>
            <a:off x="1164772" y="441476"/>
            <a:ext cx="6957180" cy="5023153"/>
          </a:xfrm>
          <a:prstGeom prst="rect">
            <a:avLst/>
          </a:prstGeom>
          <a:noFill/>
          <a:ln>
            <a:noFill/>
          </a:ln>
        </p:spPr>
      </p:pic>
    </p:spTree>
    <p:extLst>
      <p:ext uri="{BB962C8B-B14F-4D97-AF65-F5344CB8AC3E}">
        <p14:creationId xmlns:p14="http://schemas.microsoft.com/office/powerpoint/2010/main" val="129607902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694268" y="1979991"/>
            <a:ext cx="8128000" cy="1754326"/>
          </a:xfrm>
          <a:prstGeom prst="rect">
            <a:avLst/>
          </a:prstGeom>
          <a:noFill/>
        </p:spPr>
        <p:txBody>
          <a:bodyPr wrap="square" rtlCol="0">
            <a:spAutoFit/>
          </a:bodyPr>
          <a:lstStyle/>
          <a:p>
            <a:pPr algn="ctr"/>
            <a:r>
              <a:rPr lang="fr-FR" sz="5400" dirty="0">
                <a:solidFill>
                  <a:srgbClr val="FF0000"/>
                </a:solidFill>
              </a:rPr>
              <a:t>Bonne route </a:t>
            </a:r>
          </a:p>
          <a:p>
            <a:pPr algn="ctr"/>
            <a:r>
              <a:rPr lang="fr-FR" sz="5400" dirty="0">
                <a:solidFill>
                  <a:srgbClr val="FF0000"/>
                </a:solidFill>
              </a:rPr>
              <a:t>sur votre propre chemin.</a:t>
            </a:r>
            <a:endParaRPr lang="fr-FR" sz="2000" dirty="0">
              <a:solidFill>
                <a:srgbClr val="FF0000"/>
              </a:solidFill>
            </a:endParaRPr>
          </a:p>
        </p:txBody>
      </p:sp>
    </p:spTree>
    <p:extLst>
      <p:ext uri="{BB962C8B-B14F-4D97-AF65-F5344CB8AC3E}">
        <p14:creationId xmlns:p14="http://schemas.microsoft.com/office/powerpoint/2010/main" val="121916367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CF598272-E42D-9A4D-85C5-A13659114549}"/>
              </a:ext>
            </a:extLst>
          </p:cNvPr>
          <p:cNvSpPr/>
          <p:nvPr/>
        </p:nvSpPr>
        <p:spPr>
          <a:xfrm>
            <a:off x="634914" y="2404320"/>
            <a:ext cx="7594771" cy="3477875"/>
          </a:xfrm>
          <a:prstGeom prst="rect">
            <a:avLst/>
          </a:prstGeom>
        </p:spPr>
        <p:txBody>
          <a:bodyPr wrap="none">
            <a:spAutoFit/>
          </a:bodyPr>
          <a:lstStyle/>
          <a:p>
            <a:pPr algn="ctr"/>
            <a:r>
              <a:rPr lang="fr-FR" sz="4000" dirty="0">
                <a:solidFill>
                  <a:srgbClr val="FF0000"/>
                </a:solidFill>
                <a:latin typeface="Verdana" charset="0"/>
                <a:cs typeface="Times New Roman" charset="0"/>
              </a:rPr>
              <a:t>Pour approfondir :</a:t>
            </a:r>
          </a:p>
          <a:p>
            <a:pPr marL="571500" indent="-571500">
              <a:buFontTx/>
              <a:buChar char="-"/>
            </a:pPr>
            <a:endParaRPr lang="fr-FR" sz="2000" dirty="0">
              <a:solidFill>
                <a:srgbClr val="0070C0"/>
              </a:solidFill>
              <a:latin typeface="Verdana" charset="0"/>
              <a:cs typeface="Times New Roman" charset="0"/>
            </a:endParaRPr>
          </a:p>
          <a:p>
            <a:r>
              <a:rPr lang="fr-FR" sz="4000" dirty="0" err="1">
                <a:solidFill>
                  <a:srgbClr val="0070C0"/>
                </a:solidFill>
                <a:latin typeface="Verdana" charset="0"/>
                <a:cs typeface="Times New Roman" charset="0"/>
              </a:rPr>
              <a:t>www.psychodramaturgie.org</a:t>
            </a:r>
            <a:endParaRPr lang="fr-FR" sz="4000" dirty="0">
              <a:solidFill>
                <a:srgbClr val="0070C0"/>
              </a:solidFill>
              <a:latin typeface="Verdana" charset="0"/>
              <a:cs typeface="Times New Roman" charset="0"/>
            </a:endParaRPr>
          </a:p>
          <a:p>
            <a:endParaRPr lang="fr-FR" sz="4000" dirty="0">
              <a:solidFill>
                <a:srgbClr val="FF0000"/>
              </a:solidFill>
              <a:latin typeface="Verdana" charset="0"/>
              <a:cs typeface="Times New Roman" charset="0"/>
            </a:endParaRPr>
          </a:p>
          <a:p>
            <a:endParaRPr lang="fr-FR" sz="4000" dirty="0">
              <a:solidFill>
                <a:srgbClr val="FF0000"/>
              </a:solidFill>
              <a:latin typeface="Verdana" charset="0"/>
              <a:cs typeface="Times New Roman" charset="0"/>
            </a:endParaRPr>
          </a:p>
          <a:p>
            <a:endParaRPr lang="fr-FR" sz="4000" dirty="0"/>
          </a:p>
        </p:txBody>
      </p:sp>
    </p:spTree>
    <p:extLst>
      <p:ext uri="{BB962C8B-B14F-4D97-AF65-F5344CB8AC3E}">
        <p14:creationId xmlns:p14="http://schemas.microsoft.com/office/powerpoint/2010/main" val="2165830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8795E21E-DE42-7642-8F6E-C8C68AAF60A4}"/>
              </a:ext>
            </a:extLst>
          </p:cNvPr>
          <p:cNvSpPr/>
          <p:nvPr/>
        </p:nvSpPr>
        <p:spPr>
          <a:xfrm>
            <a:off x="1415143" y="1447800"/>
            <a:ext cx="6008914" cy="3785652"/>
          </a:xfrm>
          <a:prstGeom prst="rect">
            <a:avLst/>
          </a:prstGeom>
          <a:solidFill>
            <a:schemeClr val="bg1"/>
          </a:solidFill>
        </p:spPr>
        <p:txBody>
          <a:bodyPr wrap="square">
            <a:spAutoFit/>
          </a:bodyPr>
          <a:lstStyle/>
          <a:p>
            <a:pPr algn="ctr"/>
            <a:endParaRPr lang="fr-FR" sz="4000" dirty="0">
              <a:solidFill>
                <a:srgbClr val="0000FF"/>
              </a:solidFill>
              <a:cs typeface="Times New Roman" panose="02020603050405020304" pitchFamily="18" charset="0"/>
            </a:endParaRPr>
          </a:p>
          <a:p>
            <a:pPr algn="ctr"/>
            <a:r>
              <a:rPr lang="fr-FR" sz="4000" dirty="0">
                <a:solidFill>
                  <a:srgbClr val="0000FF"/>
                </a:solidFill>
                <a:cs typeface="Times New Roman" panose="02020603050405020304" pitchFamily="18" charset="0"/>
              </a:rPr>
              <a:t>Ce que je vais dire </a:t>
            </a:r>
          </a:p>
          <a:p>
            <a:pPr algn="ctr"/>
            <a:r>
              <a:rPr lang="fr-FR" sz="4000" dirty="0">
                <a:solidFill>
                  <a:srgbClr val="0000FF"/>
                </a:solidFill>
                <a:cs typeface="Times New Roman" panose="02020603050405020304" pitchFamily="18" charset="0"/>
              </a:rPr>
              <a:t>est valable pour moi </a:t>
            </a:r>
          </a:p>
          <a:p>
            <a:pPr algn="ctr"/>
            <a:r>
              <a:rPr lang="fr-FR" sz="4000" dirty="0">
                <a:solidFill>
                  <a:srgbClr val="0000FF"/>
                </a:solidFill>
                <a:cs typeface="Times New Roman" panose="02020603050405020304" pitchFamily="18" charset="0"/>
              </a:rPr>
              <a:t>au stade actuel </a:t>
            </a:r>
          </a:p>
          <a:p>
            <a:pPr algn="ctr"/>
            <a:r>
              <a:rPr lang="fr-FR" sz="4000" dirty="0">
                <a:solidFill>
                  <a:srgbClr val="0000FF"/>
                </a:solidFill>
                <a:cs typeface="Times New Roman" panose="02020603050405020304" pitchFamily="18" charset="0"/>
              </a:rPr>
              <a:t>de mon évolution.</a:t>
            </a:r>
          </a:p>
          <a:p>
            <a:pPr algn="ctr"/>
            <a:endParaRPr lang="fr-FR" sz="40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92241363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B205474E-5AE5-4948-8B25-19E3B12B81C9}"/>
              </a:ext>
            </a:extLst>
          </p:cNvPr>
          <p:cNvSpPr/>
          <p:nvPr/>
        </p:nvSpPr>
        <p:spPr>
          <a:xfrm>
            <a:off x="489857" y="438438"/>
            <a:ext cx="8741229" cy="5768246"/>
          </a:xfrm>
          <a:prstGeom prst="rect">
            <a:avLst/>
          </a:prstGeom>
        </p:spPr>
        <p:txBody>
          <a:bodyPr wrap="square">
            <a:spAutoFit/>
          </a:bodyPr>
          <a:lstStyle/>
          <a:p>
            <a:pPr algn="ctr"/>
            <a:r>
              <a:rPr lang="fr-FR" sz="2000" b="1" dirty="0">
                <a:latin typeface="Times New Roman" panose="02020603050405020304" pitchFamily="18" charset="0"/>
                <a:ea typeface="Calibri" panose="020F0502020204030204" pitchFamily="34" charset="0"/>
                <a:cs typeface="Times New Roman" panose="02020603050405020304" pitchFamily="18" charset="0"/>
              </a:rPr>
              <a:t>BIBLIOGRAPHIE</a:t>
            </a:r>
            <a:endParaRPr lang="de-DE" sz="2000" b="1" dirty="0">
              <a:latin typeface="Times New Roman" panose="02020603050405020304" pitchFamily="18" charset="0"/>
              <a:ea typeface="Calibri" panose="020F0502020204030204" pitchFamily="34" charset="0"/>
              <a:cs typeface="Times New Roman" panose="02020603050405020304" pitchFamily="18" charset="0"/>
            </a:endParaRPr>
          </a:p>
          <a:p>
            <a:pPr algn="just">
              <a:spcBef>
                <a:spcPts val="600"/>
              </a:spcBef>
            </a:pPr>
            <a:r>
              <a:rPr lang="fr-FR" sz="1600" b="1" dirty="0">
                <a:latin typeface="Times New Roman" panose="02020603050405020304" pitchFamily="18" charset="0"/>
                <a:ea typeface="Calibri" panose="020F0502020204030204" pitchFamily="34" charset="0"/>
                <a:cs typeface="Times New Roman" panose="02020603050405020304" pitchFamily="18" charset="0"/>
              </a:rPr>
              <a:t>LIVRES</a:t>
            </a:r>
            <a:endParaRPr lang="de-DE" sz="1600" b="1"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fr-FR" sz="1400" dirty="0">
                <a:latin typeface="Times New Roman" panose="02020603050405020304" pitchFamily="18" charset="0"/>
                <a:ea typeface="Calibri" panose="020F0502020204030204" pitchFamily="34" charset="0"/>
                <a:cs typeface="Times New Roman" panose="02020603050405020304" pitchFamily="18" charset="0"/>
              </a:rPr>
              <a:t>Dufeu Bernard :</a:t>
            </a:r>
            <a:endParaRPr lang="de-DE" sz="1400" b="1"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fr-FR" sz="1400" i="1" dirty="0">
                <a:latin typeface="Times New Roman" panose="02020603050405020304" pitchFamily="18" charset="0"/>
                <a:ea typeface="Calibri" panose="020F0502020204030204" pitchFamily="34" charset="0"/>
                <a:cs typeface="Times New Roman" panose="02020603050405020304" pitchFamily="18" charset="0"/>
              </a:rPr>
              <a:t>Sur les Chemins d’une Pédagogie de l’Être. </a:t>
            </a:r>
            <a:r>
              <a:rPr lang="en-US" sz="1400" dirty="0">
                <a:latin typeface="Times New Roman" panose="02020603050405020304" pitchFamily="18" charset="0"/>
                <a:ea typeface="Calibri" panose="020F0502020204030204" pitchFamily="34" charset="0"/>
                <a:cs typeface="Times New Roman" panose="02020603050405020304" pitchFamily="18" charset="0"/>
              </a:rPr>
              <a:t>Mainz, Éditions Psychodramaturgie, 1992, 300 pages.</a:t>
            </a:r>
            <a:endParaRPr lang="de-DE" sz="1400" b="1"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1400" i="1" dirty="0">
                <a:latin typeface="Times New Roman" panose="02020603050405020304" pitchFamily="18" charset="0"/>
                <a:ea typeface="Calibri" panose="020F0502020204030204" pitchFamily="34" charset="0"/>
                <a:cs typeface="Times New Roman" panose="02020603050405020304" pitchFamily="18" charset="0"/>
              </a:rPr>
              <a:t>Teaching Myself, </a:t>
            </a:r>
            <a:r>
              <a:rPr lang="en-US" sz="1400" dirty="0">
                <a:latin typeface="Times New Roman" panose="02020603050405020304" pitchFamily="18" charset="0"/>
                <a:ea typeface="Calibri" panose="020F0502020204030204" pitchFamily="34" charset="0"/>
                <a:cs typeface="Times New Roman" panose="02020603050405020304" pitchFamily="18" charset="0"/>
              </a:rPr>
              <a:t>Oxford : Oxford University Press, 1994, 212 pages.</a:t>
            </a:r>
          </a:p>
          <a:p>
            <a:r>
              <a:rPr lang="gl-ES" sz="1400" i="1" dirty="0">
                <a:latin typeface="Times New Roman" panose="02020603050405020304" pitchFamily="18" charset="0"/>
                <a:ea typeface="Calibri" panose="020F0502020204030204" pitchFamily="34" charset="0"/>
                <a:cs typeface="Times New Roman" panose="02020603050405020304" pitchFamily="18" charset="0"/>
              </a:rPr>
              <a:t>Polos camiños dunha pedagoxía do ser</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gl-ES" sz="1400" dirty="0">
                <a:latin typeface="Times New Roman" panose="02020603050405020304" pitchFamily="18" charset="0"/>
                <a:cs typeface="Times New Roman" panose="02020603050405020304" pitchFamily="18" charset="0"/>
              </a:rPr>
              <a:t>Pontevedra : Cooperativa de Editores Galegos. </a:t>
            </a:r>
            <a:r>
              <a:rPr lang="de-DE" sz="1400" dirty="0">
                <a:latin typeface="Times New Roman" panose="02020603050405020304" pitchFamily="18" charset="0"/>
                <a:cs typeface="Times New Roman" panose="02020603050405020304" pitchFamily="18" charset="0"/>
              </a:rPr>
              <a:t>1995, 271 pages.</a:t>
            </a:r>
          </a:p>
          <a:p>
            <a:r>
              <a:rPr lang="it-IT" sz="1400" i="1" dirty="0">
                <a:latin typeface="Times New Roman" panose="02020603050405020304" pitchFamily="18" charset="0"/>
                <a:cs typeface="Times New Roman" panose="02020603050405020304" pitchFamily="18" charset="0"/>
              </a:rPr>
              <a:t>In cammino verso una pedagogia dell'essere. </a:t>
            </a:r>
            <a:r>
              <a:rPr lang="it-IT" sz="1400" dirty="0">
                <a:latin typeface="Times New Roman" panose="02020603050405020304" pitchFamily="18" charset="0"/>
                <a:cs typeface="Times New Roman" panose="02020603050405020304" pitchFamily="18" charset="0"/>
              </a:rPr>
              <a:t>Merano </a:t>
            </a:r>
            <a:r>
              <a:rPr lang="de-DE" sz="1400" dirty="0">
                <a:latin typeface="Times New Roman" panose="02020603050405020304" pitchFamily="18" charset="0"/>
                <a:cs typeface="Times New Roman" panose="02020603050405020304" pitchFamily="18" charset="0"/>
              </a:rPr>
              <a:t>: Alpha &amp; Beta, 1998, 208 pages.</a:t>
            </a:r>
          </a:p>
          <a:p>
            <a:pPr algn="just"/>
            <a:r>
              <a:rPr lang="fr-FR" sz="1400" i="1" dirty="0">
                <a:latin typeface="Times New Roman" panose="02020603050405020304" pitchFamily="18" charset="0"/>
                <a:ea typeface="Calibri" panose="020F0502020204030204" pitchFamily="34" charset="0"/>
                <a:cs typeface="Times New Roman" panose="02020603050405020304" pitchFamily="18" charset="0"/>
              </a:rPr>
              <a:t>Les approches non conventionnelles des langues étrangères.</a:t>
            </a:r>
            <a:r>
              <a:rPr lang="fr-FR" sz="1400" dirty="0">
                <a:latin typeface="Times New Roman" panose="02020603050405020304" pitchFamily="18" charset="0"/>
                <a:ea typeface="Calibri" panose="020F0502020204030204" pitchFamily="34" charset="0"/>
                <a:cs typeface="Times New Roman" panose="02020603050405020304" pitchFamily="18" charset="0"/>
              </a:rPr>
              <a:t> </a:t>
            </a:r>
            <a:r>
              <a:rPr lang="it-IT" sz="1400" dirty="0">
                <a:latin typeface="Times New Roman" panose="02020603050405020304" pitchFamily="18" charset="0"/>
                <a:ea typeface="Calibri" panose="020F0502020204030204" pitchFamily="34" charset="0"/>
                <a:cs typeface="Times New Roman" panose="02020603050405020304" pitchFamily="18" charset="0"/>
              </a:rPr>
              <a:t>Paris, Hachette, 1996, </a:t>
            </a:r>
            <a:r>
              <a:rPr lang="de-DE" sz="1400" dirty="0">
                <a:latin typeface="Times New Roman" panose="02020603050405020304" pitchFamily="18" charset="0"/>
                <a:ea typeface="Calibri" panose="020F0502020204030204" pitchFamily="34" charset="0"/>
                <a:cs typeface="Times New Roman" panose="02020603050405020304" pitchFamily="18" charset="0"/>
              </a:rPr>
              <a:t>208 pages.</a:t>
            </a:r>
            <a:endParaRPr lang="de-DE" sz="1400" b="1"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de-DE" sz="1400" i="1" dirty="0">
                <a:latin typeface="Times New Roman" panose="02020603050405020304" pitchFamily="18" charset="0"/>
                <a:ea typeface="Calibri" panose="020F0502020204030204" pitchFamily="34" charset="0"/>
                <a:cs typeface="Times New Roman" panose="02020603050405020304" pitchFamily="18" charset="0"/>
              </a:rPr>
              <a:t>Wege zu einer Pädagogik des Seins</a:t>
            </a:r>
            <a:r>
              <a:rPr lang="de-DE" sz="1400" dirty="0">
                <a:latin typeface="Times New Roman" panose="02020603050405020304" pitchFamily="18" charset="0"/>
                <a:ea typeface="Calibri" panose="020F0502020204030204" pitchFamily="34" charset="0"/>
                <a:cs typeface="Times New Roman" panose="02020603050405020304" pitchFamily="18" charset="0"/>
              </a:rPr>
              <a:t>. </a:t>
            </a:r>
            <a:r>
              <a:rPr lang="fr-FR" sz="1400" dirty="0">
                <a:latin typeface="Times New Roman" panose="02020603050405020304" pitchFamily="18" charset="0"/>
                <a:ea typeface="Calibri" panose="020F0502020204030204" pitchFamily="34" charset="0"/>
                <a:cs typeface="Times New Roman" panose="02020603050405020304" pitchFamily="18" charset="0"/>
              </a:rPr>
              <a:t>Mainz, Éditions Psychodramaturgie, 2003, 432 pages.</a:t>
            </a:r>
            <a:endParaRPr lang="de-DE" sz="1400" b="1" dirty="0">
              <a:latin typeface="Times New Roman" panose="02020603050405020304" pitchFamily="18" charset="0"/>
              <a:ea typeface="Calibri" panose="020F0502020204030204" pitchFamily="34" charset="0"/>
              <a:cs typeface="Times New Roman" panose="02020603050405020304" pitchFamily="18" charset="0"/>
            </a:endParaRPr>
          </a:p>
          <a:p>
            <a:pPr algn="just">
              <a:spcBef>
                <a:spcPts val="900"/>
              </a:spcBef>
            </a:pPr>
            <a:r>
              <a:rPr lang="fr-FR" sz="1600" b="1" dirty="0">
                <a:latin typeface="Times New Roman" panose="02020603050405020304" pitchFamily="18" charset="0"/>
                <a:ea typeface="Calibri" panose="020F0502020204030204" pitchFamily="34" charset="0"/>
                <a:cs typeface="Times New Roman" panose="02020603050405020304" pitchFamily="18" charset="0"/>
              </a:rPr>
              <a:t>ARTICLES (sélection)</a:t>
            </a:r>
            <a:endParaRPr lang="de-DE" sz="1600" b="1"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fr-FR" sz="1600" dirty="0">
                <a:latin typeface="Times New Roman" panose="02020603050405020304" pitchFamily="18" charset="0"/>
                <a:ea typeface="Calibri" panose="020F0502020204030204" pitchFamily="34" charset="0"/>
                <a:cs typeface="Times New Roman" panose="02020603050405020304" pitchFamily="18" charset="0"/>
              </a:rPr>
              <a:t>Dufeu Bernard :</a:t>
            </a:r>
            <a:endParaRPr lang="de-DE" sz="1600" b="1"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fr-FR" sz="1400" dirty="0">
                <a:latin typeface="Times New Roman" panose="02020603050405020304" pitchFamily="18" charset="0"/>
                <a:ea typeface="Calibri" panose="020F0502020204030204" pitchFamily="34" charset="0"/>
                <a:cs typeface="Times New Roman" panose="02020603050405020304" pitchFamily="18" charset="0"/>
              </a:rPr>
              <a:t>- Vers une pédagogie de l’être : la pédagogie relationnelle. </a:t>
            </a:r>
            <a:r>
              <a:rPr lang="de-DE" sz="1400" dirty="0">
                <a:latin typeface="Times New Roman" panose="02020603050405020304" pitchFamily="18" charset="0"/>
                <a:ea typeface="Calibri" panose="020F0502020204030204" pitchFamily="34" charset="0"/>
                <a:cs typeface="Times New Roman" panose="02020603050405020304" pitchFamily="18" charset="0"/>
              </a:rPr>
              <a:t>In </a:t>
            </a:r>
            <a:r>
              <a:rPr lang="de-DE" sz="1400" i="1" dirty="0">
                <a:latin typeface="Times New Roman" panose="02020603050405020304" pitchFamily="18" charset="0"/>
                <a:ea typeface="Calibri" panose="020F0502020204030204" pitchFamily="34" charset="0"/>
                <a:cs typeface="Times New Roman" panose="02020603050405020304" pitchFamily="18" charset="0"/>
              </a:rPr>
              <a:t>Die Neueren Sprachen</a:t>
            </a:r>
            <a:r>
              <a:rPr lang="de-DE" sz="1400" dirty="0">
                <a:latin typeface="Times New Roman" panose="02020603050405020304" pitchFamily="18" charset="0"/>
                <a:ea typeface="Calibri" panose="020F0502020204030204" pitchFamily="34" charset="0"/>
                <a:cs typeface="Times New Roman" panose="02020603050405020304" pitchFamily="18" charset="0"/>
              </a:rPr>
              <a:t>. 81/3, 1982, pp.267-289.</a:t>
            </a:r>
          </a:p>
          <a:p>
            <a:pPr algn="just"/>
            <a:r>
              <a:rPr lang="fr-FR" sz="1400" dirty="0">
                <a:latin typeface="Times New Roman" panose="02020603050405020304" pitchFamily="18" charset="0"/>
                <a:ea typeface="Calibri" panose="020F0502020204030204" pitchFamily="34" charset="0"/>
                <a:cs typeface="Times New Roman" panose="02020603050405020304" pitchFamily="18" charset="0"/>
              </a:rPr>
              <a:t>- Le jeu de rôle : repères pour une pratique. In </a:t>
            </a:r>
            <a:r>
              <a:rPr lang="fr-FR" sz="1400" i="1" dirty="0">
                <a:latin typeface="Times New Roman" panose="02020603050405020304" pitchFamily="18" charset="0"/>
                <a:ea typeface="Calibri" panose="020F0502020204030204" pitchFamily="34" charset="0"/>
                <a:cs typeface="Times New Roman" panose="02020603050405020304" pitchFamily="18" charset="0"/>
              </a:rPr>
              <a:t>Le français dans le monde</a:t>
            </a:r>
            <a:r>
              <a:rPr lang="fr-FR" sz="1400" dirty="0">
                <a:latin typeface="Times New Roman" panose="02020603050405020304" pitchFamily="18" charset="0"/>
                <a:ea typeface="Calibri" panose="020F0502020204030204" pitchFamily="34" charset="0"/>
                <a:cs typeface="Times New Roman" panose="02020603050405020304" pitchFamily="18" charset="0"/>
              </a:rPr>
              <a:t>. </a:t>
            </a:r>
            <a:r>
              <a:rPr lang="it-IT" sz="1400" dirty="0">
                <a:latin typeface="Times New Roman" panose="02020603050405020304" pitchFamily="18" charset="0"/>
                <a:ea typeface="Calibri" panose="020F0502020204030204" pitchFamily="34" charset="0"/>
                <a:cs typeface="Times New Roman" panose="02020603050405020304" pitchFamily="18" charset="0"/>
              </a:rPr>
              <a:t>N</a:t>
            </a:r>
            <a:r>
              <a:rPr lang="it-IT" sz="1400" baseline="30000" dirty="0">
                <a:latin typeface="Times New Roman" panose="02020603050405020304" pitchFamily="18" charset="0"/>
                <a:ea typeface="Calibri" panose="020F0502020204030204" pitchFamily="34" charset="0"/>
                <a:cs typeface="Times New Roman" panose="02020603050405020304" pitchFamily="18" charset="0"/>
              </a:rPr>
              <a:t>o</a:t>
            </a:r>
            <a:r>
              <a:rPr lang="it-IT" sz="1400" dirty="0">
                <a:latin typeface="Times New Roman" panose="02020603050405020304" pitchFamily="18" charset="0"/>
                <a:ea typeface="Calibri" panose="020F0502020204030204" pitchFamily="34" charset="0"/>
                <a:cs typeface="Times New Roman" panose="02020603050405020304" pitchFamily="18" charset="0"/>
              </a:rPr>
              <a:t> 176, </a:t>
            </a:r>
            <a:r>
              <a:rPr lang="fr-FR" sz="1400" dirty="0">
                <a:latin typeface="Times New Roman" panose="02020603050405020304" pitchFamily="18" charset="0"/>
                <a:ea typeface="Calibri" panose="020F0502020204030204" pitchFamily="34" charset="0"/>
                <a:cs typeface="Times New Roman" panose="02020603050405020304" pitchFamily="18" charset="0"/>
              </a:rPr>
              <a:t>avril</a:t>
            </a:r>
            <a:r>
              <a:rPr lang="it-IT" sz="1400" dirty="0">
                <a:latin typeface="Times New Roman" panose="02020603050405020304" pitchFamily="18" charset="0"/>
                <a:ea typeface="Calibri" panose="020F0502020204030204" pitchFamily="34" charset="0"/>
                <a:cs typeface="Times New Roman" panose="02020603050405020304" pitchFamily="18" charset="0"/>
              </a:rPr>
              <a:t> 1983, pp. 43 - 44.</a:t>
            </a:r>
            <a:endParaRPr lang="de-DE" sz="1400" b="1" dirty="0">
              <a:latin typeface="Times New Roman" panose="02020603050405020304" pitchFamily="18" charset="0"/>
              <a:ea typeface="Calibri" panose="020F0502020204030204" pitchFamily="34" charset="0"/>
              <a:cs typeface="Times New Roman" panose="02020603050405020304" pitchFamily="18" charset="0"/>
            </a:endParaRPr>
          </a:p>
          <a:p>
            <a:pPr algn="just">
              <a:spcBef>
                <a:spcPts val="200"/>
              </a:spcBef>
            </a:pPr>
            <a:r>
              <a:rPr lang="fr-FR" sz="1400" dirty="0">
                <a:latin typeface="Times New Roman" panose="02020603050405020304" pitchFamily="18" charset="0"/>
                <a:ea typeface="Calibri" panose="020F0502020204030204" pitchFamily="34" charset="0"/>
                <a:cs typeface="Times New Roman" panose="02020603050405020304" pitchFamily="18" charset="0"/>
              </a:rPr>
              <a:t>- Techniques de jeu de rôle. In </a:t>
            </a:r>
            <a:r>
              <a:rPr lang="fr-FR" sz="1400" i="1" dirty="0">
                <a:latin typeface="Times New Roman" panose="02020603050405020304" pitchFamily="18" charset="0"/>
                <a:ea typeface="Calibri" panose="020F0502020204030204" pitchFamily="34" charset="0"/>
                <a:cs typeface="Times New Roman" panose="02020603050405020304" pitchFamily="18" charset="0"/>
              </a:rPr>
              <a:t>Le français dans le monde</a:t>
            </a:r>
            <a:r>
              <a:rPr lang="fr-FR" sz="1400" dirty="0">
                <a:latin typeface="Times New Roman" panose="02020603050405020304" pitchFamily="18" charset="0"/>
                <a:ea typeface="Calibri" panose="020F0502020204030204" pitchFamily="34" charset="0"/>
                <a:cs typeface="Times New Roman" panose="02020603050405020304" pitchFamily="18" charset="0"/>
              </a:rPr>
              <a:t>. </a:t>
            </a:r>
            <a:r>
              <a:rPr lang="it-IT" sz="1400" dirty="0">
                <a:latin typeface="Times New Roman" panose="02020603050405020304" pitchFamily="18" charset="0"/>
                <a:ea typeface="Calibri" panose="020F0502020204030204" pitchFamily="34" charset="0"/>
                <a:cs typeface="Times New Roman" panose="02020603050405020304" pitchFamily="18" charset="0"/>
              </a:rPr>
              <a:t>N</a:t>
            </a:r>
            <a:r>
              <a:rPr lang="it-IT" sz="1400" baseline="30000" dirty="0">
                <a:latin typeface="Times New Roman" panose="02020603050405020304" pitchFamily="18" charset="0"/>
                <a:ea typeface="Calibri" panose="020F0502020204030204" pitchFamily="34" charset="0"/>
                <a:cs typeface="Times New Roman" panose="02020603050405020304" pitchFamily="18" charset="0"/>
              </a:rPr>
              <a:t>o</a:t>
            </a:r>
            <a:r>
              <a:rPr lang="it-IT" sz="1400" dirty="0">
                <a:latin typeface="Times New Roman" panose="02020603050405020304" pitchFamily="18" charset="0"/>
                <a:ea typeface="Calibri" panose="020F0502020204030204" pitchFamily="34" charset="0"/>
                <a:cs typeface="Times New Roman" panose="02020603050405020304" pitchFamily="18" charset="0"/>
              </a:rPr>
              <a:t> 176,</a:t>
            </a:r>
            <a:r>
              <a:rPr lang="fr-FR" sz="1400" dirty="0">
                <a:latin typeface="Times New Roman" panose="02020603050405020304" pitchFamily="18" charset="0"/>
                <a:ea typeface="Calibri" panose="020F0502020204030204" pitchFamily="34" charset="0"/>
                <a:cs typeface="Times New Roman" panose="02020603050405020304" pitchFamily="18" charset="0"/>
              </a:rPr>
              <a:t> avril</a:t>
            </a:r>
            <a:r>
              <a:rPr lang="it-IT" sz="1400" dirty="0">
                <a:latin typeface="Times New Roman" panose="02020603050405020304" pitchFamily="18" charset="0"/>
                <a:ea typeface="Calibri" panose="020F0502020204030204" pitchFamily="34" charset="0"/>
                <a:cs typeface="Times New Roman" panose="02020603050405020304" pitchFamily="18" charset="0"/>
              </a:rPr>
              <a:t> 1983, pp.69-74.</a:t>
            </a:r>
            <a:endParaRPr lang="de-DE" sz="1400" b="1" dirty="0">
              <a:latin typeface="Times New Roman" panose="02020603050405020304" pitchFamily="18" charset="0"/>
              <a:ea typeface="Calibri" panose="020F0502020204030204" pitchFamily="34" charset="0"/>
              <a:cs typeface="Times New Roman" panose="02020603050405020304" pitchFamily="18" charset="0"/>
            </a:endParaRPr>
          </a:p>
          <a:p>
            <a:pPr algn="just">
              <a:spcBef>
                <a:spcPts val="200"/>
              </a:spcBef>
            </a:pPr>
            <a:r>
              <a:rPr lang="fr-FR" sz="1400" dirty="0">
                <a:latin typeface="Times New Roman" panose="02020603050405020304" pitchFamily="18" charset="0"/>
                <a:ea typeface="Calibri" panose="020F0502020204030204" pitchFamily="34" charset="0"/>
                <a:cs typeface="Times New Roman" panose="02020603050405020304" pitchFamily="18" charset="0"/>
              </a:rPr>
              <a:t>- Rythme et expression. In </a:t>
            </a:r>
            <a:r>
              <a:rPr lang="fr-FR" sz="1400" i="1" dirty="0">
                <a:latin typeface="Times New Roman" panose="02020603050405020304" pitchFamily="18" charset="0"/>
                <a:ea typeface="Calibri" panose="020F0502020204030204" pitchFamily="34" charset="0"/>
                <a:cs typeface="Times New Roman" panose="02020603050405020304" pitchFamily="18" charset="0"/>
              </a:rPr>
              <a:t>Le français dans le monde</a:t>
            </a:r>
            <a:r>
              <a:rPr lang="fr-FR" sz="1400" dirty="0">
                <a:latin typeface="Times New Roman" panose="02020603050405020304" pitchFamily="18" charset="0"/>
                <a:ea typeface="Calibri" panose="020F0502020204030204" pitchFamily="34" charset="0"/>
                <a:cs typeface="Times New Roman" panose="02020603050405020304" pitchFamily="18" charset="0"/>
              </a:rPr>
              <a:t>. N</a:t>
            </a:r>
            <a:r>
              <a:rPr lang="fr-FR" sz="1400" baseline="30000" dirty="0">
                <a:latin typeface="Times New Roman" panose="02020603050405020304" pitchFamily="18" charset="0"/>
                <a:ea typeface="Calibri" panose="020F0502020204030204" pitchFamily="34" charset="0"/>
                <a:cs typeface="Times New Roman" panose="02020603050405020304" pitchFamily="18" charset="0"/>
              </a:rPr>
              <a:t>o</a:t>
            </a:r>
            <a:r>
              <a:rPr lang="fr-FR" sz="1400" dirty="0">
                <a:latin typeface="Times New Roman" panose="02020603050405020304" pitchFamily="18" charset="0"/>
                <a:ea typeface="Calibri" panose="020F0502020204030204" pitchFamily="34" charset="0"/>
                <a:cs typeface="Times New Roman" panose="02020603050405020304" pitchFamily="18" charset="0"/>
              </a:rPr>
              <a:t> 205. Novembre-Décembre 1986. pp. 62-70 et N</a:t>
            </a:r>
            <a:r>
              <a:rPr lang="fr-FR" sz="1400" baseline="30000" dirty="0">
                <a:latin typeface="Times New Roman" panose="02020603050405020304" pitchFamily="18" charset="0"/>
                <a:ea typeface="Calibri" panose="020F0502020204030204" pitchFamily="34" charset="0"/>
                <a:cs typeface="Times New Roman" panose="02020603050405020304" pitchFamily="18" charset="0"/>
              </a:rPr>
              <a:t>o</a:t>
            </a:r>
            <a:r>
              <a:rPr lang="fr-FR" sz="1400" dirty="0">
                <a:latin typeface="Times New Roman" panose="02020603050405020304" pitchFamily="18" charset="0"/>
                <a:ea typeface="Calibri" panose="020F0502020204030204" pitchFamily="34" charset="0"/>
                <a:cs typeface="Times New Roman" panose="02020603050405020304" pitchFamily="18" charset="0"/>
              </a:rPr>
              <a:t> 208, </a:t>
            </a:r>
          </a:p>
          <a:p>
            <a:pPr algn="just"/>
            <a:r>
              <a:rPr lang="fr-FR" sz="1400" dirty="0">
                <a:latin typeface="Times New Roman" panose="02020603050405020304" pitchFamily="18" charset="0"/>
                <a:ea typeface="Calibri" panose="020F0502020204030204" pitchFamily="34" charset="0"/>
                <a:cs typeface="Times New Roman" panose="02020603050405020304" pitchFamily="18" charset="0"/>
              </a:rPr>
              <a:t>      avril 1987, pp. 12-13.</a:t>
            </a:r>
          </a:p>
          <a:p>
            <a:pPr algn="just"/>
            <a:r>
              <a:rPr lang="fr-FR" sz="1400" dirty="0">
                <a:latin typeface="Times New Roman" panose="02020603050405020304" pitchFamily="18" charset="0"/>
                <a:ea typeface="Calibri" panose="020F0502020204030204" pitchFamily="34" charset="0"/>
                <a:cs typeface="Times New Roman" panose="02020603050405020304" pitchFamily="18" charset="0"/>
              </a:rPr>
              <a:t>- Pour une pédagogie ouverte. In </a:t>
            </a:r>
            <a:r>
              <a:rPr lang="fr-FR" sz="1400" i="1" dirty="0">
                <a:latin typeface="Times New Roman" panose="02020603050405020304" pitchFamily="18" charset="0"/>
                <a:ea typeface="Calibri" panose="020F0502020204030204" pitchFamily="34" charset="0"/>
                <a:cs typeface="Times New Roman" panose="02020603050405020304" pitchFamily="18" charset="0"/>
              </a:rPr>
              <a:t>Le français dans le monde</a:t>
            </a:r>
            <a:r>
              <a:rPr lang="fr-FR" sz="1400" dirty="0">
                <a:latin typeface="Times New Roman" panose="02020603050405020304" pitchFamily="18" charset="0"/>
                <a:ea typeface="Calibri" panose="020F0502020204030204" pitchFamily="34" charset="0"/>
                <a:cs typeface="Times New Roman" panose="02020603050405020304" pitchFamily="18" charset="0"/>
              </a:rPr>
              <a:t>. Janvier 1992, N</a:t>
            </a:r>
            <a:r>
              <a:rPr lang="fr-FR" sz="1400" baseline="30000" dirty="0">
                <a:latin typeface="Times New Roman" panose="02020603050405020304" pitchFamily="18" charset="0"/>
                <a:ea typeface="Calibri" panose="020F0502020204030204" pitchFamily="34" charset="0"/>
                <a:cs typeface="Times New Roman" panose="02020603050405020304" pitchFamily="18" charset="0"/>
              </a:rPr>
              <a:t>o</a:t>
            </a:r>
            <a:r>
              <a:rPr lang="fr-FR" sz="1400" dirty="0">
                <a:latin typeface="Times New Roman" panose="02020603050405020304" pitchFamily="18" charset="0"/>
                <a:ea typeface="Calibri" panose="020F0502020204030204" pitchFamily="34" charset="0"/>
                <a:cs typeface="Times New Roman" panose="02020603050405020304" pitchFamily="18" charset="0"/>
              </a:rPr>
              <a:t> 246, pp. 39-45.</a:t>
            </a:r>
            <a:endParaRPr lang="de-DE" sz="1400" b="1" dirty="0">
              <a:latin typeface="Times New Roman" panose="02020603050405020304" pitchFamily="18" charset="0"/>
              <a:ea typeface="Calibri" panose="020F0502020204030204" pitchFamily="34" charset="0"/>
              <a:cs typeface="Times New Roman" panose="02020603050405020304" pitchFamily="18" charset="0"/>
            </a:endParaRPr>
          </a:p>
          <a:p>
            <a:pPr algn="just">
              <a:spcBef>
                <a:spcPts val="200"/>
              </a:spcBef>
            </a:pPr>
            <a:r>
              <a:rPr lang="fr-FR" sz="1400" dirty="0">
                <a:latin typeface="Times New Roman" panose="02020603050405020304" pitchFamily="18" charset="0"/>
                <a:ea typeface="Calibri" panose="020F0502020204030204" pitchFamily="34" charset="0"/>
                <a:cs typeface="Times New Roman" panose="02020603050405020304" pitchFamily="18" charset="0"/>
              </a:rPr>
              <a:t>- </a:t>
            </a:r>
            <a:r>
              <a:rPr lang="fr-FR" sz="1400" i="1" dirty="0">
                <a:latin typeface="Times New Roman" panose="02020603050405020304" pitchFamily="18" charset="0"/>
                <a:ea typeface="Calibri" panose="020F0502020204030204" pitchFamily="34" charset="0"/>
                <a:cs typeface="Times New Roman" panose="02020603050405020304" pitchFamily="18" charset="0"/>
              </a:rPr>
              <a:t>Un exercice ouvert : la prison. </a:t>
            </a:r>
            <a:r>
              <a:rPr lang="fr-FR" sz="1400" dirty="0">
                <a:latin typeface="Times New Roman" panose="02020603050405020304" pitchFamily="18" charset="0"/>
                <a:ea typeface="Calibri" panose="020F0502020204030204" pitchFamily="34" charset="0"/>
                <a:cs typeface="Times New Roman" panose="02020603050405020304" pitchFamily="18" charset="0"/>
              </a:rPr>
              <a:t>In :</a:t>
            </a:r>
            <a:r>
              <a:rPr lang="fr-FR" sz="1400" i="1" dirty="0">
                <a:latin typeface="Times New Roman" panose="02020603050405020304" pitchFamily="18" charset="0"/>
                <a:ea typeface="Calibri" panose="020F0502020204030204" pitchFamily="34" charset="0"/>
                <a:cs typeface="Times New Roman" panose="02020603050405020304" pitchFamily="18" charset="0"/>
              </a:rPr>
              <a:t> Le français dans le monde.</a:t>
            </a:r>
            <a:r>
              <a:rPr lang="fr-FR" sz="1400" dirty="0">
                <a:latin typeface="Times New Roman" panose="02020603050405020304" pitchFamily="18" charset="0"/>
                <a:ea typeface="Calibri" panose="020F0502020204030204" pitchFamily="34" charset="0"/>
                <a:cs typeface="Times New Roman" panose="02020603050405020304" pitchFamily="18" charset="0"/>
              </a:rPr>
              <a:t> N</a:t>
            </a:r>
            <a:r>
              <a:rPr lang="fr-FR" sz="1400" baseline="30000" dirty="0">
                <a:latin typeface="Times New Roman" panose="02020603050405020304" pitchFamily="18" charset="0"/>
                <a:ea typeface="Calibri" panose="020F0502020204030204" pitchFamily="34" charset="0"/>
                <a:cs typeface="Times New Roman" panose="02020603050405020304" pitchFamily="18" charset="0"/>
              </a:rPr>
              <a:t>o</a:t>
            </a:r>
            <a:r>
              <a:rPr lang="fr-FR" sz="1400" dirty="0">
                <a:latin typeface="Times New Roman" panose="02020603050405020304" pitchFamily="18" charset="0"/>
                <a:ea typeface="Calibri" panose="020F0502020204030204" pitchFamily="34" charset="0"/>
                <a:cs typeface="Times New Roman" panose="02020603050405020304" pitchFamily="18" charset="0"/>
              </a:rPr>
              <a:t> 259, août 1993, pp. 56-61 (version abrégée).</a:t>
            </a:r>
            <a:endParaRPr lang="de-DE" sz="1400" b="1" dirty="0">
              <a:latin typeface="Times New Roman" panose="02020603050405020304" pitchFamily="18" charset="0"/>
              <a:ea typeface="Calibri" panose="020F0502020204030204" pitchFamily="34" charset="0"/>
              <a:cs typeface="Times New Roman" panose="02020603050405020304" pitchFamily="18" charset="0"/>
            </a:endParaRPr>
          </a:p>
          <a:p>
            <a:pPr algn="just">
              <a:spcBef>
                <a:spcPts val="100"/>
              </a:spcBef>
            </a:pPr>
            <a:r>
              <a:rPr lang="fr-FR" sz="1400" dirty="0">
                <a:latin typeface="Times New Roman" panose="02020603050405020304" pitchFamily="18" charset="0"/>
                <a:ea typeface="Calibri" panose="020F0502020204030204" pitchFamily="34" charset="0"/>
                <a:cs typeface="Times New Roman" panose="02020603050405020304" pitchFamily="18" charset="0"/>
              </a:rPr>
              <a:t>- Les hypothèses fondamentales de la psychodramaturgie linguistique. In </a:t>
            </a:r>
            <a:r>
              <a:rPr lang="fr-FR" sz="1400" i="1" dirty="0">
                <a:latin typeface="Times New Roman" panose="02020603050405020304" pitchFamily="18" charset="0"/>
                <a:ea typeface="Calibri" panose="020F0502020204030204" pitchFamily="34" charset="0"/>
                <a:cs typeface="Times New Roman" panose="02020603050405020304" pitchFamily="18" charset="0"/>
              </a:rPr>
              <a:t>Le français dans le monde</a:t>
            </a:r>
          </a:p>
          <a:p>
            <a:pPr algn="just">
              <a:spcBef>
                <a:spcPts val="100"/>
              </a:spcBef>
            </a:pPr>
            <a:r>
              <a:rPr lang="fr-FR" sz="1400" i="1" dirty="0">
                <a:latin typeface="Times New Roman" panose="02020603050405020304" pitchFamily="18" charset="0"/>
                <a:ea typeface="Calibri" panose="020F0502020204030204" pitchFamily="34" charset="0"/>
                <a:cs typeface="Times New Roman" panose="02020603050405020304" pitchFamily="18" charset="0"/>
              </a:rPr>
              <a:t>     - Recherche et Application - </a:t>
            </a:r>
            <a:r>
              <a:rPr lang="fr-FR" sz="1400" dirty="0">
                <a:latin typeface="Times New Roman" panose="02020603050405020304" pitchFamily="18" charset="0"/>
                <a:ea typeface="Calibri" panose="020F0502020204030204" pitchFamily="34" charset="0"/>
                <a:cs typeface="Times New Roman" panose="02020603050405020304" pitchFamily="18" charset="0"/>
              </a:rPr>
              <a:t>Janvier 1999, pp. 112-124.</a:t>
            </a:r>
          </a:p>
          <a:p>
            <a:pPr algn="just">
              <a:spcBef>
                <a:spcPts val="100"/>
              </a:spcBef>
            </a:pPr>
            <a:endParaRPr lang="fr-FR" sz="1400" b="1" dirty="0">
              <a:latin typeface="Times New Roman" panose="02020603050405020304" pitchFamily="18" charset="0"/>
              <a:ea typeface="Calibri" panose="020F0502020204030204" pitchFamily="34" charset="0"/>
              <a:cs typeface="Times New Roman" panose="02020603050405020304" pitchFamily="18" charset="0"/>
            </a:endParaRPr>
          </a:p>
          <a:p>
            <a:pPr algn="just">
              <a:spcBef>
                <a:spcPts val="100"/>
              </a:spcBef>
            </a:pPr>
            <a:r>
              <a:rPr lang="fr-FR" sz="1400" b="1" dirty="0">
                <a:latin typeface="Times New Roman" panose="02020603050405020304" pitchFamily="18" charset="0"/>
                <a:ea typeface="Calibri" panose="020F0502020204030204" pitchFamily="34" charset="0"/>
                <a:cs typeface="Times New Roman" panose="02020603050405020304" pitchFamily="18" charset="0"/>
              </a:rPr>
              <a:t>Vous trouverez une bibliographie plus complète sur ce lien : </a:t>
            </a:r>
          </a:p>
          <a:p>
            <a:pPr algn="just">
              <a:spcBef>
                <a:spcPts val="100"/>
              </a:spcBef>
            </a:pPr>
            <a:r>
              <a:rPr lang="de-DE" sz="1400" dirty="0">
                <a:latin typeface="Times New Roman" panose="02020603050405020304" pitchFamily="18" charset="0"/>
                <a:ea typeface="Calibri" panose="020F0502020204030204" pitchFamily="34" charset="0"/>
                <a:cs typeface="Times New Roman" panose="02020603050405020304" pitchFamily="18" charset="0"/>
                <a:hlinkClick r:id="rId3"/>
              </a:rPr>
              <a:t>https://www.psychodramaturgie.org/fr/publications/bibliographie</a:t>
            </a:r>
            <a:r>
              <a:rPr lang="de-DE" sz="1400" dirty="0">
                <a:latin typeface="Times New Roman" panose="02020603050405020304" pitchFamily="18" charset="0"/>
                <a:ea typeface="Calibri" panose="020F0502020204030204" pitchFamily="34" charset="0"/>
                <a:cs typeface="Times New Roman" panose="02020603050405020304" pitchFamily="18" charset="0"/>
              </a:rPr>
              <a:t> </a:t>
            </a:r>
          </a:p>
          <a:p>
            <a:pPr algn="just"/>
            <a:r>
              <a:rPr lang="fr-FR" sz="1400" b="1" dirty="0">
                <a:latin typeface="Times New Roman" panose="02020603050405020304" pitchFamily="18" charset="0"/>
                <a:ea typeface="Calibri" panose="020F0502020204030204" pitchFamily="34" charset="0"/>
                <a:cs typeface="Times New Roman" panose="02020603050405020304" pitchFamily="18" charset="0"/>
              </a:rPr>
              <a:t> </a:t>
            </a:r>
            <a:endParaRPr lang="de-DE" sz="14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58496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5E54CAAF-DA4E-9A4E-8F50-5BA777AB3E8C}"/>
              </a:ext>
            </a:extLst>
          </p:cNvPr>
          <p:cNvSpPr txBox="1"/>
          <p:nvPr/>
        </p:nvSpPr>
        <p:spPr>
          <a:xfrm>
            <a:off x="413657" y="535728"/>
            <a:ext cx="8730343" cy="5316840"/>
          </a:xfrm>
          <a:prstGeom prst="rect">
            <a:avLst/>
          </a:prstGeom>
          <a:noFill/>
        </p:spPr>
        <p:txBody>
          <a:bodyPr wrap="square" rtlCol="0">
            <a:spAutoFit/>
          </a:bodyPr>
          <a:lstStyle/>
          <a:p>
            <a:pPr algn="ctr"/>
            <a:endParaRPr lang="fr-FR" sz="750" dirty="0">
              <a:solidFill>
                <a:srgbClr val="0000FF"/>
              </a:solidFill>
              <a:latin typeface="Times New Roman" panose="02020603050405020304" pitchFamily="18" charset="0"/>
              <a:cs typeface="Times New Roman" panose="02020603050405020304" pitchFamily="18" charset="0"/>
            </a:endParaRPr>
          </a:p>
          <a:p>
            <a:pPr algn="ctr"/>
            <a:r>
              <a:rPr lang="fr-FR" sz="3200" dirty="0">
                <a:solidFill>
                  <a:srgbClr val="0000FF"/>
                </a:solidFill>
                <a:latin typeface="Times New Roman" panose="02020603050405020304" pitchFamily="18" charset="0"/>
                <a:cs typeface="Times New Roman" panose="02020603050405020304" pitchFamily="18" charset="0"/>
              </a:rPr>
              <a:t>Plan du webinaire</a:t>
            </a:r>
          </a:p>
          <a:p>
            <a:pPr algn="ctr"/>
            <a:r>
              <a:rPr lang="fr-FR" sz="3600" b="1" dirty="0">
                <a:solidFill>
                  <a:srgbClr val="0000FF"/>
                </a:solidFill>
                <a:latin typeface="Times New Roman" panose="02020603050405020304" pitchFamily="18" charset="0"/>
                <a:cs typeface="Times New Roman" panose="02020603050405020304" pitchFamily="18" charset="0"/>
              </a:rPr>
              <a:t>Vers une pédagogie </a:t>
            </a:r>
          </a:p>
          <a:p>
            <a:pPr algn="ctr"/>
            <a:r>
              <a:rPr lang="fr-FR" sz="3600" b="1" dirty="0">
                <a:solidFill>
                  <a:srgbClr val="0000FF"/>
                </a:solidFill>
                <a:latin typeface="Times New Roman" panose="02020603050405020304" pitchFamily="18" charset="0"/>
                <a:cs typeface="Times New Roman" panose="02020603050405020304" pitchFamily="18" charset="0"/>
              </a:rPr>
              <a:t>de la relation   </a:t>
            </a:r>
          </a:p>
          <a:p>
            <a:endParaRPr lang="fr-FR" sz="16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fr-FR" sz="2400" b="1" dirty="0">
                <a:latin typeface="Times New Roman" panose="02020603050405020304" pitchFamily="18" charset="0"/>
                <a:cs typeface="Times New Roman" panose="02020603050405020304" pitchFamily="18" charset="0"/>
              </a:rPr>
              <a:t>Deux types de pédagogie </a:t>
            </a:r>
            <a:r>
              <a:rPr lang="fr-FR" sz="2400" dirty="0">
                <a:latin typeface="Times New Roman" panose="02020603050405020304" pitchFamily="18" charset="0"/>
                <a:cs typeface="Times New Roman" panose="02020603050405020304" pitchFamily="18" charset="0"/>
              </a:rPr>
              <a:t>: </a:t>
            </a:r>
          </a:p>
          <a:p>
            <a:r>
              <a:rPr lang="fr-FR" sz="2400" dirty="0">
                <a:latin typeface="Times New Roman" panose="02020603050405020304" pitchFamily="18" charset="0"/>
                <a:cs typeface="Times New Roman" panose="02020603050405020304" pitchFamily="18" charset="0"/>
              </a:rPr>
              <a:t>	Pédagogie de l’Avoir et  Pédagogie de l’Être [8-13]</a:t>
            </a:r>
          </a:p>
          <a:p>
            <a:endParaRPr lang="fr-FR" sz="800" dirty="0">
              <a:solidFill>
                <a:schemeClr val="bg2">
                  <a:lumMod val="50000"/>
                </a:schemeClr>
              </a:solidFill>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fr-FR" sz="2400" b="1" dirty="0">
                <a:latin typeface="Times New Roman" panose="02020603050405020304" pitchFamily="18" charset="0"/>
                <a:cs typeface="Times New Roman" panose="02020603050405020304" pitchFamily="18" charset="0"/>
              </a:rPr>
              <a:t>Vers une Pédagogie relationnelle </a:t>
            </a:r>
            <a:r>
              <a:rPr lang="fr-FR" sz="2400" dirty="0">
                <a:latin typeface="Times New Roman" panose="02020603050405020304" pitchFamily="18" charset="0"/>
                <a:cs typeface="Times New Roman" panose="02020603050405020304" pitchFamily="18" charset="0"/>
              </a:rPr>
              <a:t>[14 - 55]</a:t>
            </a:r>
          </a:p>
          <a:p>
            <a:endParaRPr lang="fr-FR" sz="300" dirty="0">
              <a:latin typeface="Times New Roman" panose="02020603050405020304" pitchFamily="18" charset="0"/>
              <a:cs typeface="Times New Roman" panose="02020603050405020304" pitchFamily="18" charset="0"/>
            </a:endParaRPr>
          </a:p>
          <a:p>
            <a:r>
              <a:rPr lang="fr-FR" sz="2400" dirty="0">
                <a:latin typeface="Times New Roman" panose="02020603050405020304" pitchFamily="18" charset="0"/>
                <a:cs typeface="Times New Roman" panose="02020603050405020304" pitchFamily="18" charset="0"/>
              </a:rPr>
              <a:t>	- Présence de l’ Approche relationnelle dans 	l’enseignement[15]</a:t>
            </a:r>
          </a:p>
          <a:p>
            <a:endParaRPr lang="fr-FR" sz="300" dirty="0">
              <a:latin typeface="Times New Roman" panose="02020603050405020304" pitchFamily="18" charset="0"/>
              <a:cs typeface="Times New Roman" panose="02020603050405020304" pitchFamily="18" charset="0"/>
            </a:endParaRPr>
          </a:p>
          <a:p>
            <a:r>
              <a:rPr lang="fr-FR" sz="2400" dirty="0">
                <a:latin typeface="Times New Roman" panose="02020603050405020304" pitchFamily="18" charset="0"/>
                <a:cs typeface="Times New Roman" panose="02020603050405020304" pitchFamily="18" charset="0"/>
              </a:rPr>
              <a:t>	- Six observations sur l’apprentissage qui expliquent</a:t>
            </a:r>
          </a:p>
          <a:p>
            <a:r>
              <a:rPr lang="fr-FR" sz="2400" dirty="0">
                <a:latin typeface="Times New Roman" panose="02020603050405020304" pitchFamily="18" charset="0"/>
                <a:cs typeface="Times New Roman" panose="02020603050405020304" pitchFamily="18" charset="0"/>
              </a:rPr>
              <a:t>        l’orientation de la Pédagogie relationnelle [16-36].</a:t>
            </a:r>
          </a:p>
          <a:p>
            <a:endParaRPr lang="fr-FR" sz="300" dirty="0">
              <a:latin typeface="Times New Roman" panose="02020603050405020304" pitchFamily="18" charset="0"/>
              <a:cs typeface="Times New Roman" panose="02020603050405020304" pitchFamily="18" charset="0"/>
            </a:endParaRPr>
          </a:p>
          <a:p>
            <a:r>
              <a:rPr lang="fr-FR" sz="2400" dirty="0">
                <a:latin typeface="Times New Roman" panose="02020603050405020304" pitchFamily="18" charset="0"/>
                <a:cs typeface="Times New Roman" panose="02020603050405020304" pitchFamily="18" charset="0"/>
              </a:rPr>
              <a:t>	- Une approche pratique de la Pédagogie relationnelle [37-46].</a:t>
            </a:r>
          </a:p>
          <a:p>
            <a:endParaRPr lang="fr-FR" sz="300" dirty="0">
              <a:latin typeface="Times New Roman" panose="02020603050405020304" pitchFamily="18" charset="0"/>
              <a:cs typeface="Times New Roman" panose="02020603050405020304" pitchFamily="18" charset="0"/>
            </a:endParaRPr>
          </a:p>
          <a:p>
            <a:r>
              <a:rPr lang="fr-FR" sz="2400" dirty="0">
                <a:latin typeface="Times New Roman" panose="02020603050405020304" pitchFamily="18" charset="0"/>
                <a:cs typeface="Times New Roman" panose="02020603050405020304" pitchFamily="18" charset="0"/>
              </a:rPr>
              <a:t>	- Les caractéristiques de cette approche [47- 55].</a:t>
            </a:r>
            <a:endParaRPr lang="fr-FR" sz="24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7828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5" end="1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extfeld 1"/>
          <p:cNvSpPr txBox="1"/>
          <p:nvPr/>
        </p:nvSpPr>
        <p:spPr>
          <a:xfrm>
            <a:off x="965200" y="243512"/>
            <a:ext cx="7213600" cy="6555641"/>
          </a:xfrm>
          <a:prstGeom prst="rect">
            <a:avLst/>
          </a:prstGeom>
          <a:noFill/>
        </p:spPr>
        <p:txBody>
          <a:bodyPr wrap="square" rtlCol="0">
            <a:spAutoFit/>
          </a:bodyPr>
          <a:lstStyle/>
          <a:p>
            <a:pPr algn="ctr"/>
            <a:endParaRPr lang="fr-FR" sz="3600" dirty="0">
              <a:solidFill>
                <a:srgbClr val="0000FF"/>
              </a:solidFill>
            </a:endParaRPr>
          </a:p>
          <a:p>
            <a:pPr algn="ctr"/>
            <a:r>
              <a:rPr lang="fr-FR" sz="6000" dirty="0"/>
              <a:t>Deux orientations:</a:t>
            </a:r>
            <a:r>
              <a:rPr lang="fr-FR" sz="6000" dirty="0">
                <a:solidFill>
                  <a:srgbClr val="0000FF"/>
                </a:solidFill>
              </a:rPr>
              <a:t> </a:t>
            </a:r>
          </a:p>
          <a:p>
            <a:pPr algn="ctr"/>
            <a:endParaRPr lang="fr-FR" sz="3600" dirty="0">
              <a:solidFill>
                <a:srgbClr val="0000FF"/>
              </a:solidFill>
            </a:endParaRPr>
          </a:p>
          <a:p>
            <a:pPr marL="857250" indent="-857250" algn="ctr">
              <a:buFontTx/>
              <a:buChar char="-"/>
            </a:pPr>
            <a:r>
              <a:rPr lang="fr-FR" sz="6000" dirty="0">
                <a:solidFill>
                  <a:srgbClr val="0000FF"/>
                </a:solidFill>
              </a:rPr>
              <a:t>Pédagogie de l’avoir</a:t>
            </a:r>
          </a:p>
          <a:p>
            <a:pPr algn="ctr"/>
            <a:r>
              <a:rPr lang="fr-FR" sz="3200" dirty="0">
                <a:solidFill>
                  <a:srgbClr val="0000FF"/>
                </a:solidFill>
              </a:rPr>
              <a:t>centrée sur le « quoi »</a:t>
            </a:r>
          </a:p>
          <a:p>
            <a:pPr algn="ctr"/>
            <a:endParaRPr lang="fr-FR" sz="3200" dirty="0">
              <a:solidFill>
                <a:srgbClr val="0000FF"/>
              </a:solidFill>
            </a:endParaRPr>
          </a:p>
          <a:p>
            <a:pPr marL="857250" indent="-857250" algn="ctr">
              <a:buFontTx/>
              <a:buChar char="-"/>
            </a:pPr>
            <a:r>
              <a:rPr lang="fr-FR" sz="6000" dirty="0">
                <a:solidFill>
                  <a:srgbClr val="FF0000"/>
                </a:solidFill>
              </a:rPr>
              <a:t>Pédagogie de l’être</a:t>
            </a:r>
          </a:p>
          <a:p>
            <a:pPr algn="ctr"/>
            <a:r>
              <a:rPr lang="fr-FR" sz="3200" dirty="0">
                <a:solidFill>
                  <a:srgbClr val="FF0000"/>
                </a:solidFill>
              </a:rPr>
              <a:t>orientée vers le « qui »</a:t>
            </a:r>
            <a:endParaRPr lang="fr-FR" sz="3200" dirty="0">
              <a:solidFill>
                <a:srgbClr val="0000FF"/>
              </a:solidFill>
            </a:endParaRPr>
          </a:p>
          <a:p>
            <a:endParaRPr lang="fr-FR" sz="3600" dirty="0">
              <a:solidFill>
                <a:srgbClr val="0000FF"/>
              </a:solidFill>
            </a:endParaRPr>
          </a:p>
          <a:p>
            <a:pPr algn="ctr"/>
            <a:r>
              <a:rPr lang="fr-FR" sz="3600" dirty="0">
                <a:solidFill>
                  <a:srgbClr val="0000FF"/>
                </a:solidFill>
              </a:rPr>
              <a:t> </a:t>
            </a:r>
            <a:endParaRPr lang="fr-FR" sz="3600" dirty="0"/>
          </a:p>
        </p:txBody>
      </p:sp>
    </p:spTree>
    <p:extLst>
      <p:ext uri="{BB962C8B-B14F-4D97-AF65-F5344CB8AC3E}">
        <p14:creationId xmlns:p14="http://schemas.microsoft.com/office/powerpoint/2010/main" val="1727220285"/>
      </p:ext>
    </p:extLst>
  </p:cSld>
  <p:clrMapOvr>
    <a:masterClrMapping/>
  </p:clrMapOvr>
  <mc:AlternateContent xmlns:mc="http://schemas.openxmlformats.org/markup-compatibility/2006" xmlns:p14="http://schemas.microsoft.com/office/powerpoint/2010/main">
    <mc:Choice Requires="p14">
      <p:transition spd="slow" p14:dur="2000" advTm="6111"/>
    </mc:Choice>
    <mc:Fallback xmlns="">
      <p:transition xmlns:p14="http://schemas.microsoft.com/office/powerpoint/2010/main" spd="slow" advTm="611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Rechteck 1"/>
          <p:cNvSpPr/>
          <p:nvPr/>
        </p:nvSpPr>
        <p:spPr>
          <a:xfrm>
            <a:off x="78059" y="846670"/>
            <a:ext cx="9065941" cy="5478423"/>
          </a:xfrm>
          <a:prstGeom prst="rect">
            <a:avLst/>
          </a:prstGeom>
          <a:solidFill>
            <a:schemeClr val="accent1">
              <a:lumMod val="20000"/>
              <a:lumOff val="80000"/>
            </a:schemeClr>
          </a:solidFill>
        </p:spPr>
        <p:txBody>
          <a:bodyPr wrap="square">
            <a:spAutoFit/>
          </a:bodyPr>
          <a:lstStyle/>
          <a:p>
            <a:pPr algn="ctr"/>
            <a:r>
              <a:rPr lang="fr-FR" sz="5400" dirty="0"/>
              <a:t>Ces deux types de pédagogie </a:t>
            </a:r>
          </a:p>
          <a:p>
            <a:pPr algn="ctr"/>
            <a:r>
              <a:rPr lang="fr-FR" sz="3600" dirty="0"/>
              <a:t>conduisent à deux types d’apprentissage et à deux modes de relation à la langue étrangère :</a:t>
            </a:r>
          </a:p>
          <a:p>
            <a:pPr marL="857250" indent="-857250" algn="ctr">
              <a:buFontTx/>
              <a:buChar char="-"/>
            </a:pPr>
            <a:endParaRPr lang="fr-FR" sz="3200" dirty="0">
              <a:solidFill>
                <a:srgbClr val="0000FF"/>
              </a:solidFill>
            </a:endParaRPr>
          </a:p>
          <a:p>
            <a:pPr marL="857250" indent="-857250">
              <a:buFontTx/>
              <a:buChar char="-"/>
            </a:pPr>
            <a:r>
              <a:rPr lang="fr-FR" sz="4400" dirty="0">
                <a:solidFill>
                  <a:srgbClr val="0000FF"/>
                </a:solidFill>
              </a:rPr>
              <a:t>Avoir : </a:t>
            </a:r>
          </a:p>
          <a:p>
            <a:r>
              <a:rPr lang="fr-FR" sz="4400" dirty="0">
                <a:solidFill>
                  <a:srgbClr val="0000FF"/>
                </a:solidFill>
              </a:rPr>
              <a:t>	</a:t>
            </a:r>
            <a:r>
              <a:rPr lang="fr-FR" sz="3200" dirty="0">
                <a:solidFill>
                  <a:srgbClr val="0000FF"/>
                </a:solidFill>
              </a:rPr>
              <a:t>Apprentissage essentiellement conscient </a:t>
            </a:r>
            <a:r>
              <a:rPr lang="fr-FR" sz="3200" dirty="0">
                <a:solidFill>
                  <a:srgbClr val="0000FF"/>
                </a:solidFill>
                <a:sym typeface="Wingdings" pitchFamily="2" charset="2"/>
              </a:rPr>
              <a:t> savoir.</a:t>
            </a:r>
            <a:endParaRPr lang="fr-FR" sz="3200" dirty="0">
              <a:solidFill>
                <a:srgbClr val="0000FF"/>
              </a:solidFill>
            </a:endParaRPr>
          </a:p>
          <a:p>
            <a:pPr algn="ctr"/>
            <a:endParaRPr lang="fr-FR" sz="1600" dirty="0">
              <a:solidFill>
                <a:srgbClr val="0000FF"/>
              </a:solidFill>
            </a:endParaRPr>
          </a:p>
          <a:p>
            <a:pPr marL="857250" indent="-857250">
              <a:buFontTx/>
              <a:buChar char="-"/>
            </a:pPr>
            <a:r>
              <a:rPr lang="fr-FR" sz="4400" dirty="0">
                <a:solidFill>
                  <a:srgbClr val="0000FF"/>
                </a:solidFill>
              </a:rPr>
              <a:t> </a:t>
            </a:r>
            <a:r>
              <a:rPr lang="fr-FR" sz="4400" dirty="0">
                <a:solidFill>
                  <a:srgbClr val="FF0000"/>
                </a:solidFill>
              </a:rPr>
              <a:t>Être : </a:t>
            </a:r>
          </a:p>
          <a:p>
            <a:r>
              <a:rPr lang="fr-FR" sz="4400" dirty="0">
                <a:solidFill>
                  <a:srgbClr val="FF0000"/>
                </a:solidFill>
              </a:rPr>
              <a:t>		</a:t>
            </a:r>
            <a:r>
              <a:rPr lang="fr-FR" sz="3200" dirty="0">
                <a:solidFill>
                  <a:srgbClr val="FF0000"/>
                </a:solidFill>
              </a:rPr>
              <a:t>Processus d’acquisition</a:t>
            </a:r>
            <a:r>
              <a:rPr lang="fr-FR" sz="3200" dirty="0">
                <a:solidFill>
                  <a:srgbClr val="FF0000"/>
                </a:solidFill>
                <a:sym typeface="Wingdings" pitchFamily="2" charset="2"/>
              </a:rPr>
              <a:t>	 Connaissance      </a:t>
            </a:r>
            <a:endParaRPr lang="de-DE" sz="1600" dirty="0"/>
          </a:p>
        </p:txBody>
      </p:sp>
    </p:spTree>
    <p:extLst>
      <p:ext uri="{BB962C8B-B14F-4D97-AF65-F5344CB8AC3E}">
        <p14:creationId xmlns:p14="http://schemas.microsoft.com/office/powerpoint/2010/main" val="478565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7026</Words>
  <Application>Microsoft Macintosh PowerPoint</Application>
  <PresentationFormat>Bildschirmpräsentation (4:3)</PresentationFormat>
  <Paragraphs>875</Paragraphs>
  <Slides>60</Slides>
  <Notes>59</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Links</vt:lpstr>
      </vt:variant>
      <vt:variant>
        <vt:i4>1</vt:i4>
      </vt:variant>
      <vt:variant>
        <vt:lpstr>Folientitel</vt:lpstr>
      </vt:variant>
      <vt:variant>
        <vt:i4>60</vt:i4>
      </vt:variant>
    </vt:vector>
  </HeadingPairs>
  <TitlesOfParts>
    <vt:vector size="69" baseType="lpstr">
      <vt:lpstr>Abadi MT Condensed Light</vt:lpstr>
      <vt:lpstr>Arial</vt:lpstr>
      <vt:lpstr>Calibri</vt:lpstr>
      <vt:lpstr>Cambria</vt:lpstr>
      <vt:lpstr>Times New Roman</vt:lpstr>
      <vt:lpstr>Verdana</vt:lpstr>
      <vt:lpstr>Wingdings</vt:lpstr>
      <vt:lpstr>Office-Design</vt:lpstr>
      <vt:lpstr>???</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Centre de Psychodramaturgie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Bernard Dufeu</dc:creator>
  <cp:lastModifiedBy>Dufeu</cp:lastModifiedBy>
  <cp:revision>866</cp:revision>
  <dcterms:created xsi:type="dcterms:W3CDTF">2014-05-08T08:49:24Z</dcterms:created>
  <dcterms:modified xsi:type="dcterms:W3CDTF">2020-12-10T09:33:14Z</dcterms:modified>
</cp:coreProperties>
</file>